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sldIdLst>
    <p:sldId id="334" r:id="rId2"/>
    <p:sldId id="300" r:id="rId3"/>
    <p:sldId id="282" r:id="rId4"/>
    <p:sldId id="364" r:id="rId5"/>
    <p:sldId id="325" r:id="rId6"/>
    <p:sldId id="392" r:id="rId7"/>
    <p:sldId id="391" r:id="rId8"/>
    <p:sldId id="311" r:id="rId9"/>
    <p:sldId id="366" r:id="rId10"/>
    <p:sldId id="367" r:id="rId11"/>
    <p:sldId id="389" r:id="rId12"/>
    <p:sldId id="341" r:id="rId13"/>
    <p:sldId id="393" r:id="rId14"/>
    <p:sldId id="342" r:id="rId15"/>
    <p:sldId id="394" r:id="rId16"/>
    <p:sldId id="353" r:id="rId17"/>
    <p:sldId id="395" r:id="rId18"/>
    <p:sldId id="354" r:id="rId19"/>
    <p:sldId id="396" r:id="rId20"/>
    <p:sldId id="368" r:id="rId21"/>
    <p:sldId id="335" r:id="rId22"/>
    <p:sldId id="369" r:id="rId23"/>
    <p:sldId id="397" r:id="rId24"/>
    <p:sldId id="336" r:id="rId25"/>
    <p:sldId id="338" r:id="rId26"/>
    <p:sldId id="398" r:id="rId27"/>
    <p:sldId id="376" r:id="rId28"/>
    <p:sldId id="399" r:id="rId29"/>
    <p:sldId id="370" r:id="rId30"/>
    <p:sldId id="400" r:id="rId31"/>
    <p:sldId id="344" r:id="rId32"/>
    <p:sldId id="352" r:id="rId33"/>
    <p:sldId id="345" r:id="rId34"/>
    <p:sldId id="343" r:id="rId35"/>
    <p:sldId id="401" r:id="rId36"/>
    <p:sldId id="346" r:id="rId37"/>
    <p:sldId id="402" r:id="rId38"/>
    <p:sldId id="387" r:id="rId39"/>
    <p:sldId id="388" r:id="rId40"/>
    <p:sldId id="403" r:id="rId41"/>
    <p:sldId id="377" r:id="rId42"/>
    <p:sldId id="404" r:id="rId43"/>
    <p:sldId id="318" r:id="rId44"/>
    <p:sldId id="319" r:id="rId45"/>
    <p:sldId id="390" r:id="rId46"/>
    <p:sldId id="371" r:id="rId47"/>
    <p:sldId id="375" r:id="rId48"/>
    <p:sldId id="372" r:id="rId49"/>
    <p:sldId id="374" r:id="rId50"/>
    <p:sldId id="405" r:id="rId51"/>
    <p:sldId id="378" r:id="rId52"/>
    <p:sldId id="382" r:id="rId53"/>
    <p:sldId id="383" r:id="rId54"/>
    <p:sldId id="379" r:id="rId55"/>
    <p:sldId id="380" r:id="rId56"/>
    <p:sldId id="381" r:id="rId57"/>
    <p:sldId id="373" r:id="rId58"/>
    <p:sldId id="384" r:id="rId59"/>
    <p:sldId id="385" r:id="rId60"/>
    <p:sldId id="406" r:id="rId61"/>
    <p:sldId id="337" r:id="rId62"/>
    <p:sldId id="323" r:id="rId63"/>
    <p:sldId id="330" r:id="rId64"/>
  </p:sldIdLst>
  <p:sldSz cx="12192000" cy="6858000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경기천년제목 Light" panose="02020403020101020101" pitchFamily="18" charset="-127"/>
      <p:regular r:id="rId68"/>
    </p:embeddedFont>
    <p:embeddedFont>
      <p:font typeface="배달의민족 주아" panose="02020603020101020101" pitchFamily="18" charset="-127"/>
      <p:regular r:id="rId69"/>
    </p:embeddedFont>
    <p:embeddedFont>
      <p:font typeface="경기천년제목 Medium" panose="02020603020101020101" pitchFamily="18" charset="-127"/>
      <p:regular r:id="rId70"/>
    </p:embeddedFont>
    <p:embeddedFont>
      <p:font typeface="경기천년제목V Bold" panose="02020803020101020101" pitchFamily="18" charset="-127"/>
      <p:bold r:id="rId71"/>
    </p:embeddedFont>
    <p:embeddedFont>
      <p:font typeface="나눔스퀘어라운드 Regular" panose="020B0600000101010101" pitchFamily="50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S" initials="K" lastIdx="1" clrIdx="0">
    <p:extLst>
      <p:ext uri="{19B8F6BF-5375-455C-9EA6-DF929625EA0E}">
        <p15:presenceInfo xmlns:p15="http://schemas.microsoft.com/office/powerpoint/2012/main" userId="KB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00FF"/>
    <a:srgbClr val="E7E6E6"/>
    <a:srgbClr val="D9D9D9"/>
    <a:srgbClr val="AB45AD"/>
    <a:srgbClr val="9900FF"/>
    <a:srgbClr val="FF9999"/>
    <a:srgbClr val="FF6699"/>
    <a:srgbClr val="AF18D8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3867" autoAdjust="0"/>
  </p:normalViewPr>
  <p:slideViewPr>
    <p:cSldViewPr snapToGrid="0" showGuides="1">
      <p:cViewPr varScale="1">
        <p:scale>
          <a:sx n="68" d="100"/>
          <a:sy n="68" d="100"/>
        </p:scale>
        <p:origin x="540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Depth=1</c:v>
                </c:pt>
                <c:pt idx="1">
                  <c:v>Depth=2</c:v>
                </c:pt>
                <c:pt idx="2">
                  <c:v>Depth=3</c:v>
                </c:pt>
                <c:pt idx="3">
                  <c:v>Depth=4</c:v>
                </c:pt>
                <c:pt idx="4">
                  <c:v>Depth=5</c:v>
                </c:pt>
                <c:pt idx="5">
                  <c:v>Depth=6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0.96099999999999997</c:v>
                </c:pt>
                <c:pt idx="1">
                  <c:v>0.96799999999999997</c:v>
                </c:pt>
                <c:pt idx="2">
                  <c:v>0.96799999999999997</c:v>
                </c:pt>
                <c:pt idx="3">
                  <c:v>0.98099999999999998</c:v>
                </c:pt>
                <c:pt idx="4">
                  <c:v>0.99399999999999999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C-4568-8022-E495AF3EAD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Depth=1</c:v>
                </c:pt>
                <c:pt idx="1">
                  <c:v>Depth=2</c:v>
                </c:pt>
                <c:pt idx="2">
                  <c:v>Depth=3</c:v>
                </c:pt>
                <c:pt idx="3">
                  <c:v>Depth=4</c:v>
                </c:pt>
                <c:pt idx="4">
                  <c:v>Depth=5</c:v>
                </c:pt>
                <c:pt idx="5">
                  <c:v>Depth=6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</c:v>
                </c:pt>
                <c:pt idx="1">
                  <c:v>0.94</c:v>
                </c:pt>
                <c:pt idx="2">
                  <c:v>0.94</c:v>
                </c:pt>
                <c:pt idx="3">
                  <c:v>0.92500000000000004</c:v>
                </c:pt>
                <c:pt idx="4">
                  <c:v>0.95499999999999996</c:v>
                </c:pt>
                <c:pt idx="5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FC-4568-8022-E495AF3EA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422040"/>
        <c:axId val="487424336"/>
      </c:barChart>
      <c:catAx>
        <c:axId val="4874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424336"/>
        <c:crosses val="autoZero"/>
        <c:auto val="1"/>
        <c:lblAlgn val="ctr"/>
        <c:lblOffset val="100"/>
        <c:noMultiLvlLbl val="0"/>
      </c:catAx>
      <c:valAx>
        <c:axId val="487424336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정확도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422040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8AB80-95F4-4856-85D4-BAA51ABD984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0C8CD5BD-5CDF-41DD-8278-BBB7B45C8D4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6CA357F3-6B3E-4BD3-9BD9-05D0ADF7E39E}" type="par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84A603F2-6F92-40B8-8AF7-7BD28EBF8501}" type="sib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6BBF006D-4392-492D-9BCD-A7FA48A156C8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내 지역정보 수집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지역별 관심도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증감률</a:t>
          </a:r>
        </a:p>
      </dgm:t>
    </dgm:pt>
    <dgm:pt modelId="{7D14BB92-BF29-47A7-9445-DAA6647F7827}" type="par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412FF5DB-A32B-4E6C-8D68-7B73D0F7D7E3}" type="sib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F5DBBF87-12CB-43B1-94FC-60441B5F2082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1E401AFF-D6B9-4B7E-8133-7555FC9C6392}" type="parTrans" cxnId="{B7D125AB-8FD3-4D90-B7C1-FF96C07F41AB}">
      <dgm:prSet/>
      <dgm:spPr/>
      <dgm:t>
        <a:bodyPr/>
        <a:lstStyle/>
        <a:p>
          <a:pPr latinLnBrk="1"/>
          <a:endParaRPr lang="ko-KR" altLang="en-US"/>
        </a:p>
      </dgm:t>
    </dgm:pt>
    <dgm:pt modelId="{6B7E2BF1-FB2E-48AB-96FE-C50C5516377C}" type="sibTrans" cxnId="{B7D125AB-8FD3-4D90-B7C1-FF96C07F41AB}">
      <dgm:prSet/>
      <dgm:spPr/>
      <dgm:t>
        <a:bodyPr/>
        <a:lstStyle/>
        <a:p>
          <a:pPr latinLnBrk="1"/>
          <a:endParaRPr lang="ko-KR" altLang="en-US"/>
        </a:p>
      </dgm:t>
    </dgm:pt>
    <dgm:pt modelId="{C7581E68-3DB7-4184-AD83-A2717EC0496D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상권형태 규모 파악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유동인구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(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시간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평균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)</a:t>
          </a:r>
        </a:p>
      </dgm:t>
    </dgm:pt>
    <dgm:pt modelId="{48C55C09-073E-4143-9FE0-BB3F7C9F16E3}" type="par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4EF2E525-5324-4224-B626-84D35CCED8FA}" type="sib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33529B4A-B0DB-4726-9BCC-9DD6470E4DC4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98ABC8A0-8A50-43D5-8B32-6D16CE4BA94A}" type="par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612595F8-D99B-442C-9363-9F28FE305E80}" type="sib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E0F3748A-42A0-484B-B98B-33C69F9F824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통행인구 조사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지하철 승차하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월 평균</a:t>
          </a:r>
          <a:endParaRPr lang="ko-KR" altLang="en-US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8292ADB3-6ED9-430C-BDC6-A04E72CCC61C}" type="par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352870D-E570-451D-B5BF-076B49E409FF}" type="sib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6100CB5-063D-472E-9FBD-A9F90E515EE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4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0B8713BF-FAA4-472E-9D3E-71912C426D01}" type="parTrans" cxnId="{CD021098-204D-4A50-89A5-DCEBD6063051}">
      <dgm:prSet/>
      <dgm:spPr/>
      <dgm:t>
        <a:bodyPr/>
        <a:lstStyle/>
        <a:p>
          <a:pPr latinLnBrk="1"/>
          <a:endParaRPr lang="ko-KR" altLang="en-US"/>
        </a:p>
      </dgm:t>
    </dgm:pt>
    <dgm:pt modelId="{029FC281-EFAB-420E-B0C9-D4DD03372135}" type="sibTrans" cxnId="{CD021098-204D-4A50-89A5-DCEBD6063051}">
      <dgm:prSet/>
      <dgm:spPr/>
      <dgm:t>
        <a:bodyPr/>
        <a:lstStyle/>
        <a:p>
          <a:pPr latinLnBrk="1"/>
          <a:endParaRPr lang="ko-KR" altLang="en-US"/>
        </a:p>
      </dgm:t>
    </dgm:pt>
    <dgm:pt modelId="{D687B58F-2920-42F2-AA0D-F926416FD793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경쟁점포 조사</a:t>
          </a: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형성 개수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 업소 개수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매출액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</a:t>
          </a:r>
          <a:r>
            <a:rPr lang="ko-KR" altLang="en-US" sz="1600" dirty="0" err="1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밀집율</a:t>
          </a:r>
          <a:endParaRPr lang="ko-KR" altLang="en-US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8898CD1A-91B5-4440-BCAA-763E46A3AFBD}" type="parTrans" cxnId="{85345B6B-20D5-41F8-8AAC-AC501A46A412}">
      <dgm:prSet/>
      <dgm:spPr/>
      <dgm:t>
        <a:bodyPr/>
        <a:lstStyle/>
        <a:p>
          <a:pPr latinLnBrk="1"/>
          <a:endParaRPr lang="ko-KR" altLang="en-US"/>
        </a:p>
      </dgm:t>
    </dgm:pt>
    <dgm:pt modelId="{CB3805F2-1EE9-41C0-8EDC-EA027C89A2DD}" type="sibTrans" cxnId="{85345B6B-20D5-41F8-8AAC-AC501A46A412}">
      <dgm:prSet/>
      <dgm:spPr/>
      <dgm:t>
        <a:bodyPr/>
        <a:lstStyle/>
        <a:p>
          <a:pPr latinLnBrk="1"/>
          <a:endParaRPr lang="ko-KR" altLang="en-US"/>
        </a:p>
      </dgm:t>
    </dgm:pt>
    <dgm:pt modelId="{D0464DA0-FE55-4D46-9C45-BFB59683BE4A}" type="pres">
      <dgm:prSet presAssocID="{FD88AB80-95F4-4856-85D4-BAA51ABD984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09086FC-44BB-4BCA-91A6-84233387C955}" type="pres">
      <dgm:prSet presAssocID="{0C8CD5BD-5CDF-41DD-8278-BBB7B45C8D4E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3081AF53-B013-420A-80CB-FC9B61A1D8CC}" type="pres">
      <dgm:prSet presAssocID="{0C8CD5BD-5CDF-41DD-8278-BBB7B45C8D4E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C08F7521-64EC-4B34-BCC5-9F1D7102F2D4}" type="pres">
      <dgm:prSet presAssocID="{F5DBBF87-12CB-43B1-94FC-60441B5F2082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54BB082A-54A5-418C-B4E5-6B3B34E0BFA3}" type="pres">
      <dgm:prSet presAssocID="{F5DBBF87-12CB-43B1-94FC-60441B5F2082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9E99651A-87D9-4794-BA78-355E0C8D95D3}" type="pres">
      <dgm:prSet presAssocID="{33529B4A-B0DB-4726-9BCC-9DD6470E4DC4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C86C7B71-3B67-42AD-AE46-C4CAFC0A9D6B}" type="pres">
      <dgm:prSet presAssocID="{33529B4A-B0DB-4726-9BCC-9DD6470E4DC4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486B7685-07BA-4EBB-A8B6-3B747F837977}" type="pres">
      <dgm:prSet presAssocID="{16100CB5-063D-472E-9FBD-A9F90E515EE5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3F6C68A1-21F2-4BBA-A666-4EBC79C4204E}" type="pres">
      <dgm:prSet presAssocID="{16100CB5-063D-472E-9FBD-A9F90E515EE5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8ABC406-B904-46D4-A8F4-CF8E856D71EA}" type="presOf" srcId="{E0F3748A-42A0-484B-B98B-33C69F9F8246}" destId="{C86C7B71-3B67-42AD-AE46-C4CAFC0A9D6B}" srcOrd="0" destOrd="0" presId="urn:microsoft.com/office/officeart/2009/3/layout/IncreasingArrowsProcess"/>
    <dgm:cxn modelId="{14CECD21-6894-4B79-A138-70EA3A70F88C}" srcId="{FD88AB80-95F4-4856-85D4-BAA51ABD984C}" destId="{33529B4A-B0DB-4726-9BCC-9DD6470E4DC4}" srcOrd="2" destOrd="0" parTransId="{98ABC8A0-8A50-43D5-8B32-6D16CE4BA94A}" sibTransId="{612595F8-D99B-442C-9363-9F28FE305E80}"/>
    <dgm:cxn modelId="{B15A432B-536D-4CC4-8288-394CDF2B06A8}" type="presOf" srcId="{33529B4A-B0DB-4726-9BCC-9DD6470E4DC4}" destId="{9E99651A-87D9-4794-BA78-355E0C8D95D3}" srcOrd="0" destOrd="0" presId="urn:microsoft.com/office/officeart/2009/3/layout/IncreasingArrowsProcess"/>
    <dgm:cxn modelId="{E8D6AD37-B275-4A70-A1A0-9B382C4E3A30}" type="presOf" srcId="{0C8CD5BD-5CDF-41DD-8278-BBB7B45C8D4E}" destId="{209086FC-44BB-4BCA-91A6-84233387C955}" srcOrd="0" destOrd="0" presId="urn:microsoft.com/office/officeart/2009/3/layout/IncreasingArrowsProcess"/>
    <dgm:cxn modelId="{85345B6B-20D5-41F8-8AAC-AC501A46A412}" srcId="{16100CB5-063D-472E-9FBD-A9F90E515EE5}" destId="{D687B58F-2920-42F2-AA0D-F926416FD793}" srcOrd="0" destOrd="0" parTransId="{8898CD1A-91B5-4440-BCAA-763E46A3AFBD}" sibTransId="{CB3805F2-1EE9-41C0-8EDC-EA027C89A2DD}"/>
    <dgm:cxn modelId="{D46DD150-577E-4E1F-B0CB-E137AF9D3CF8}" type="presOf" srcId="{F5DBBF87-12CB-43B1-94FC-60441B5F2082}" destId="{C08F7521-64EC-4B34-BCC5-9F1D7102F2D4}" srcOrd="0" destOrd="0" presId="urn:microsoft.com/office/officeart/2009/3/layout/IncreasingArrowsProcess"/>
    <dgm:cxn modelId="{3F3ABB57-29E2-44C4-9504-50B24BC9B622}" type="presOf" srcId="{D687B58F-2920-42F2-AA0D-F926416FD793}" destId="{3F6C68A1-21F2-4BBA-A666-4EBC79C4204E}" srcOrd="0" destOrd="0" presId="urn:microsoft.com/office/officeart/2009/3/layout/IncreasingArrowsProcess"/>
    <dgm:cxn modelId="{9EA2097D-F4A3-46AF-9CD3-F2DE43AAD157}" type="presOf" srcId="{C7581E68-3DB7-4184-AD83-A2717EC0496D}" destId="{54BB082A-54A5-418C-B4E5-6B3B34E0BFA3}" srcOrd="0" destOrd="0" presId="urn:microsoft.com/office/officeart/2009/3/layout/IncreasingArrowsProcess"/>
    <dgm:cxn modelId="{CD021098-204D-4A50-89A5-DCEBD6063051}" srcId="{FD88AB80-95F4-4856-85D4-BAA51ABD984C}" destId="{16100CB5-063D-472E-9FBD-A9F90E515EE5}" srcOrd="3" destOrd="0" parTransId="{0B8713BF-FAA4-472E-9D3E-71912C426D01}" sibTransId="{029FC281-EFAB-420E-B0C9-D4DD03372135}"/>
    <dgm:cxn modelId="{D2587399-693E-46C7-B721-0C1AB7A2D4E5}" type="presOf" srcId="{FD88AB80-95F4-4856-85D4-BAA51ABD984C}" destId="{D0464DA0-FE55-4D46-9C45-BFB59683BE4A}" srcOrd="0" destOrd="0" presId="urn:microsoft.com/office/officeart/2009/3/layout/IncreasingArrowsProcess"/>
    <dgm:cxn modelId="{EE592B9D-2A2B-4350-A043-95B6F4491025}" srcId="{33529B4A-B0DB-4726-9BCC-9DD6470E4DC4}" destId="{E0F3748A-42A0-484B-B98B-33C69F9F8246}" srcOrd="0" destOrd="0" parTransId="{8292ADB3-6ED9-430C-BDC6-A04E72CCC61C}" sibTransId="{1352870D-E570-451D-B5BF-076B49E409FF}"/>
    <dgm:cxn modelId="{25A5D2A5-55D2-48FA-8DF3-3C66EA4D512E}" type="presOf" srcId="{6BBF006D-4392-492D-9BCD-A7FA48A156C8}" destId="{3081AF53-B013-420A-80CB-FC9B61A1D8CC}" srcOrd="0" destOrd="0" presId="urn:microsoft.com/office/officeart/2009/3/layout/IncreasingArrowsProcess"/>
    <dgm:cxn modelId="{B7D125AB-8FD3-4D90-B7C1-FF96C07F41AB}" srcId="{FD88AB80-95F4-4856-85D4-BAA51ABD984C}" destId="{F5DBBF87-12CB-43B1-94FC-60441B5F2082}" srcOrd="1" destOrd="0" parTransId="{1E401AFF-D6B9-4B7E-8133-7555FC9C6392}" sibTransId="{6B7E2BF1-FB2E-48AB-96FE-C50C5516377C}"/>
    <dgm:cxn modelId="{3D3AA0B4-6A02-4A7C-95DE-1AA070461205}" srcId="{FD88AB80-95F4-4856-85D4-BAA51ABD984C}" destId="{0C8CD5BD-5CDF-41DD-8278-BBB7B45C8D4E}" srcOrd="0" destOrd="0" parTransId="{6CA357F3-6B3E-4BD3-9BD9-05D0ADF7E39E}" sibTransId="{84A603F2-6F92-40B8-8AF7-7BD28EBF8501}"/>
    <dgm:cxn modelId="{C2D4B4E9-E6E3-4FC3-8020-1E786AEE5C56}" type="presOf" srcId="{16100CB5-063D-472E-9FBD-A9F90E515EE5}" destId="{486B7685-07BA-4EBB-A8B6-3B747F837977}" srcOrd="0" destOrd="0" presId="urn:microsoft.com/office/officeart/2009/3/layout/IncreasingArrowsProcess"/>
    <dgm:cxn modelId="{787095F2-7669-4FE8-94B3-AB6F8E1BDA4B}" srcId="{0C8CD5BD-5CDF-41DD-8278-BBB7B45C8D4E}" destId="{6BBF006D-4392-492D-9BCD-A7FA48A156C8}" srcOrd="0" destOrd="0" parTransId="{7D14BB92-BF29-47A7-9445-DAA6647F7827}" sibTransId="{412FF5DB-A32B-4E6C-8D68-7B73D0F7D7E3}"/>
    <dgm:cxn modelId="{898039FC-80A5-4443-B31E-F605E28BEDEA}" srcId="{F5DBBF87-12CB-43B1-94FC-60441B5F2082}" destId="{C7581E68-3DB7-4184-AD83-A2717EC0496D}" srcOrd="0" destOrd="0" parTransId="{48C55C09-073E-4143-9FE0-BB3F7C9F16E3}" sibTransId="{4EF2E525-5324-4224-B626-84D35CCED8FA}"/>
    <dgm:cxn modelId="{B2F6C059-562C-4D3A-9C30-E00EA7C54D39}" type="presParOf" srcId="{D0464DA0-FE55-4D46-9C45-BFB59683BE4A}" destId="{209086FC-44BB-4BCA-91A6-84233387C955}" srcOrd="0" destOrd="0" presId="urn:microsoft.com/office/officeart/2009/3/layout/IncreasingArrowsProcess"/>
    <dgm:cxn modelId="{ECD9A321-2B1B-40FC-84B0-D12993D639F3}" type="presParOf" srcId="{D0464DA0-FE55-4D46-9C45-BFB59683BE4A}" destId="{3081AF53-B013-420A-80CB-FC9B61A1D8CC}" srcOrd="1" destOrd="0" presId="urn:microsoft.com/office/officeart/2009/3/layout/IncreasingArrowsProcess"/>
    <dgm:cxn modelId="{571F1EC9-9A9E-40A7-A854-8AAF751B4B82}" type="presParOf" srcId="{D0464DA0-FE55-4D46-9C45-BFB59683BE4A}" destId="{C08F7521-64EC-4B34-BCC5-9F1D7102F2D4}" srcOrd="2" destOrd="0" presId="urn:microsoft.com/office/officeart/2009/3/layout/IncreasingArrowsProcess"/>
    <dgm:cxn modelId="{E9C2640E-8228-498D-9A48-9C68925C7738}" type="presParOf" srcId="{D0464DA0-FE55-4D46-9C45-BFB59683BE4A}" destId="{54BB082A-54A5-418C-B4E5-6B3B34E0BFA3}" srcOrd="3" destOrd="0" presId="urn:microsoft.com/office/officeart/2009/3/layout/IncreasingArrowsProcess"/>
    <dgm:cxn modelId="{723C7113-1A87-4896-BAB8-208112458566}" type="presParOf" srcId="{D0464DA0-FE55-4D46-9C45-BFB59683BE4A}" destId="{9E99651A-87D9-4794-BA78-355E0C8D95D3}" srcOrd="4" destOrd="0" presId="urn:microsoft.com/office/officeart/2009/3/layout/IncreasingArrowsProcess"/>
    <dgm:cxn modelId="{C82E51B6-E118-4412-AE50-BEF391EF807D}" type="presParOf" srcId="{D0464DA0-FE55-4D46-9C45-BFB59683BE4A}" destId="{C86C7B71-3B67-42AD-AE46-C4CAFC0A9D6B}" srcOrd="5" destOrd="0" presId="urn:microsoft.com/office/officeart/2009/3/layout/IncreasingArrowsProcess"/>
    <dgm:cxn modelId="{5587412F-1522-46F7-8C2D-8EE451A5F75E}" type="presParOf" srcId="{D0464DA0-FE55-4D46-9C45-BFB59683BE4A}" destId="{486B7685-07BA-4EBB-A8B6-3B747F837977}" srcOrd="6" destOrd="0" presId="urn:microsoft.com/office/officeart/2009/3/layout/IncreasingArrowsProcess"/>
    <dgm:cxn modelId="{1577C961-7697-4DD2-B626-099E4D272543}" type="presParOf" srcId="{D0464DA0-FE55-4D46-9C45-BFB59683BE4A}" destId="{3F6C68A1-21F2-4BBA-A666-4EBC79C4204E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8AB80-95F4-4856-85D4-BAA51ABD984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0C8CD5BD-5CDF-41DD-8278-BBB7B45C8D4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6CA357F3-6B3E-4BD3-9BD9-05D0ADF7E39E}" type="par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84A603F2-6F92-40B8-8AF7-7BD28EBF8501}" type="sib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C7581E68-3DB7-4184-AD83-A2717EC0496D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  <a:endParaRPr lang="en-US" altLang="ko-KR" sz="2000" b="1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8C55C09-073E-4143-9FE0-BB3F7C9F16E3}" type="par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4EF2E525-5324-4224-B626-84D35CCED8FA}" type="sib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33529B4A-B0DB-4726-9BCC-9DD6470E4DC4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98ABC8A0-8A50-43D5-8B32-6D16CE4BA94A}" type="par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612595F8-D99B-442C-9363-9F28FE305E80}" type="sib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E0F3748A-42A0-484B-B98B-33C69F9F824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예측 결과 비교</a:t>
          </a:r>
        </a:p>
      </dgm:t>
    </dgm:pt>
    <dgm:pt modelId="{8292ADB3-6ED9-430C-BDC6-A04E72CCC61C}" type="par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352870D-E570-451D-B5BF-076B49E409FF}" type="sib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6BBF006D-4392-492D-9BCD-A7FA48A156C8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훈련 셋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테스트 셋 정확도 비교</a:t>
          </a:r>
          <a:endParaRPr lang="ko-KR" altLang="en-US" sz="14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12FF5DB-A32B-4E6C-8D68-7B73D0F7D7E3}" type="sib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7D14BB92-BF29-47A7-9445-DAA6647F7827}" type="par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A8A66058-0A89-4BA1-88C8-3B14CCC51B25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Overfitting</a:t>
          </a:r>
          <a:endParaRPr lang="ko-KR" altLang="en-US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CCF9056-4EB8-4404-87F6-6403BD59177C}" type="parTrans" cxnId="{D9CACC8A-C71B-4C45-ADF5-824BE3309C3B}">
      <dgm:prSet/>
      <dgm:spPr/>
      <dgm:t>
        <a:bodyPr/>
        <a:lstStyle/>
        <a:p>
          <a:pPr latinLnBrk="1"/>
          <a:endParaRPr lang="ko-KR" altLang="en-US"/>
        </a:p>
      </dgm:t>
    </dgm:pt>
    <dgm:pt modelId="{A034F345-2823-43F6-9412-703F13CAD977}" type="sibTrans" cxnId="{D9CACC8A-C71B-4C45-ADF5-824BE3309C3B}">
      <dgm:prSet/>
      <dgm:spPr/>
      <dgm:t>
        <a:bodyPr/>
        <a:lstStyle/>
        <a:p>
          <a:pPr latinLnBrk="1"/>
          <a:endParaRPr lang="ko-KR" altLang="en-US"/>
        </a:p>
      </dgm:t>
    </dgm:pt>
    <dgm:pt modelId="{80D1D25E-77B6-494E-8DC7-E68403761B8F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의사결정모델 구축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109FB5E7-7A08-45BA-8769-3C4B1541FF1C}" type="parTrans" cxnId="{DFD2B277-B605-4BB7-B6C8-05D35232F638}">
      <dgm:prSet/>
      <dgm:spPr/>
      <dgm:t>
        <a:bodyPr/>
        <a:lstStyle/>
        <a:p>
          <a:pPr latinLnBrk="1"/>
          <a:endParaRPr lang="ko-KR" altLang="en-US"/>
        </a:p>
      </dgm:t>
    </dgm:pt>
    <dgm:pt modelId="{0684842F-0DB7-4E61-8EF3-AA77AB963265}" type="sibTrans" cxnId="{DFD2B277-B605-4BB7-B6C8-05D35232F638}">
      <dgm:prSet/>
      <dgm:spPr/>
      <dgm:t>
        <a:bodyPr/>
        <a:lstStyle/>
        <a:p>
          <a:pPr latinLnBrk="1"/>
          <a:endParaRPr lang="ko-KR" altLang="en-US"/>
        </a:p>
      </dgm:t>
    </dgm:pt>
    <dgm:pt modelId="{A72DCB29-9863-4CBE-BBDD-DF44D764C0DE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최적 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Depth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결정</a:t>
          </a:r>
        </a:p>
      </dgm:t>
    </dgm:pt>
    <dgm:pt modelId="{5DA12109-3233-4032-8D2F-DE5167EF26E8}" type="parTrans" cxnId="{74024B32-0796-4A4F-B1B6-1514F049928E}">
      <dgm:prSet/>
      <dgm:spPr/>
      <dgm:t>
        <a:bodyPr/>
        <a:lstStyle/>
        <a:p>
          <a:pPr latinLnBrk="1"/>
          <a:endParaRPr lang="ko-KR" altLang="en-US"/>
        </a:p>
      </dgm:t>
    </dgm:pt>
    <dgm:pt modelId="{9F5F7FC3-C347-4CB4-97F2-34180A5C9E9F}" type="sibTrans" cxnId="{74024B32-0796-4A4F-B1B6-1514F049928E}">
      <dgm:prSet/>
      <dgm:spPr/>
      <dgm:t>
        <a:bodyPr/>
        <a:lstStyle/>
        <a:p>
          <a:pPr latinLnBrk="1"/>
          <a:endParaRPr lang="ko-KR" altLang="en-US"/>
        </a:p>
      </dgm:t>
    </dgm:pt>
    <dgm:pt modelId="{D0464DA0-FE55-4D46-9C45-BFB59683BE4A}" type="pres">
      <dgm:prSet presAssocID="{FD88AB80-95F4-4856-85D4-BAA51ABD984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09086FC-44BB-4BCA-91A6-84233387C955}" type="pres">
      <dgm:prSet presAssocID="{0C8CD5BD-5CDF-41DD-8278-BBB7B45C8D4E}" presName="parentText1" presStyleLbl="node1" presStyleIdx="0" presStyleCnt="3" custScaleX="115337" custLinFactNeighborY="-4046">
        <dgm:presLayoutVars>
          <dgm:chMax/>
          <dgm:chPref val="3"/>
          <dgm:bulletEnabled val="1"/>
        </dgm:presLayoutVars>
      </dgm:prSet>
      <dgm:spPr/>
    </dgm:pt>
    <dgm:pt modelId="{3081AF53-B013-420A-80CB-FC9B61A1D8CC}" type="pres">
      <dgm:prSet presAssocID="{0C8CD5BD-5CDF-41DD-8278-BBB7B45C8D4E}" presName="childText1" presStyleLbl="solidAlignAcc1" presStyleIdx="0" presStyleCnt="3" custScaleX="148014">
        <dgm:presLayoutVars>
          <dgm:chMax val="0"/>
          <dgm:chPref val="0"/>
          <dgm:bulletEnabled val="1"/>
        </dgm:presLayoutVars>
      </dgm:prSet>
      <dgm:spPr/>
    </dgm:pt>
    <dgm:pt modelId="{D8B458C6-2693-4652-92DC-D6FD51AC4884}" type="pres">
      <dgm:prSet presAssocID="{C7581E68-3DB7-4184-AD83-A2717EC0496D}" presName="parentText2" presStyleLbl="node1" presStyleIdx="1" presStyleCnt="3" custScaleX="113189">
        <dgm:presLayoutVars>
          <dgm:chMax/>
          <dgm:chPref val="3"/>
          <dgm:bulletEnabled val="1"/>
        </dgm:presLayoutVars>
      </dgm:prSet>
      <dgm:spPr/>
    </dgm:pt>
    <dgm:pt modelId="{7ED08F19-10E3-428E-9C78-1E6F08C18B17}" type="pres">
      <dgm:prSet presAssocID="{C7581E68-3DB7-4184-AD83-A2717EC0496D}" presName="childText2" presStyleLbl="solidAlignAcc1" presStyleIdx="1" presStyleCnt="3" custScaleY="31925" custLinFactNeighborX="-14096" custLinFactNeighborY="-33271">
        <dgm:presLayoutVars>
          <dgm:chMax val="0"/>
          <dgm:chPref val="0"/>
          <dgm:bulletEnabled val="1"/>
        </dgm:presLayoutVars>
      </dgm:prSet>
      <dgm:spPr/>
    </dgm:pt>
    <dgm:pt modelId="{55CB2AE7-F9F2-4197-B3BB-22374ECE7F30}" type="pres">
      <dgm:prSet presAssocID="{33529B4A-B0DB-4726-9BCC-9DD6470E4DC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AD116143-CCC4-40AA-A57E-8B792301826E}" type="pres">
      <dgm:prSet presAssocID="{33529B4A-B0DB-4726-9BCC-9DD6470E4DC4}" presName="childText3" presStyleLbl="solidAlignAcc1" presStyleIdx="2" presStyleCnt="3" custScaleY="48434" custLinFactNeighborX="446" custLinFactNeighborY="-26317">
        <dgm:presLayoutVars>
          <dgm:chMax val="0"/>
          <dgm:chPref val="0"/>
          <dgm:bulletEnabled val="1"/>
        </dgm:presLayoutVars>
      </dgm:prSet>
      <dgm:spPr/>
    </dgm:pt>
  </dgm:ptLst>
  <dgm:cxnLst>
    <dgm:cxn modelId="{B2B1C815-BA09-48C4-8898-017CA52598B6}" type="presOf" srcId="{A8A66058-0A89-4BA1-88C8-3B14CCC51B25}" destId="{3081AF53-B013-420A-80CB-FC9B61A1D8CC}" srcOrd="0" destOrd="1" presId="urn:microsoft.com/office/officeart/2009/3/layout/IncreasingArrowsProcess"/>
    <dgm:cxn modelId="{C36EA91D-7633-4EF6-828F-883201D3294F}" type="presOf" srcId="{E0F3748A-42A0-484B-B98B-33C69F9F8246}" destId="{AD116143-CCC4-40AA-A57E-8B792301826E}" srcOrd="0" destOrd="0" presId="urn:microsoft.com/office/officeart/2009/3/layout/IncreasingArrowsProcess"/>
    <dgm:cxn modelId="{A727ED1E-AF0F-4461-872A-D16F2153164C}" type="presOf" srcId="{33529B4A-B0DB-4726-9BCC-9DD6470E4DC4}" destId="{55CB2AE7-F9F2-4197-B3BB-22374ECE7F30}" srcOrd="0" destOrd="0" presId="urn:microsoft.com/office/officeart/2009/3/layout/IncreasingArrowsProcess"/>
    <dgm:cxn modelId="{14CECD21-6894-4B79-A138-70EA3A70F88C}" srcId="{FD88AB80-95F4-4856-85D4-BAA51ABD984C}" destId="{33529B4A-B0DB-4726-9BCC-9DD6470E4DC4}" srcOrd="2" destOrd="0" parTransId="{98ABC8A0-8A50-43D5-8B32-6D16CE4BA94A}" sibTransId="{612595F8-D99B-442C-9363-9F28FE305E80}"/>
    <dgm:cxn modelId="{74024B32-0796-4A4F-B1B6-1514F049928E}" srcId="{0C8CD5BD-5CDF-41DD-8278-BBB7B45C8D4E}" destId="{A72DCB29-9863-4CBE-BBDD-DF44D764C0DE}" srcOrd="2" destOrd="0" parTransId="{5DA12109-3233-4032-8D2F-DE5167EF26E8}" sibTransId="{9F5F7FC3-C347-4CB4-97F2-34180A5C9E9F}"/>
    <dgm:cxn modelId="{E8D6AD37-B275-4A70-A1A0-9B382C4E3A30}" type="presOf" srcId="{0C8CD5BD-5CDF-41DD-8278-BBB7B45C8D4E}" destId="{209086FC-44BB-4BCA-91A6-84233387C955}" srcOrd="0" destOrd="0" presId="urn:microsoft.com/office/officeart/2009/3/layout/IncreasingArrowsProcess"/>
    <dgm:cxn modelId="{DFD2B277-B605-4BB7-B6C8-05D35232F638}" srcId="{C7581E68-3DB7-4184-AD83-A2717EC0496D}" destId="{80D1D25E-77B6-494E-8DC7-E68403761B8F}" srcOrd="0" destOrd="0" parTransId="{109FB5E7-7A08-45BA-8769-3C4B1541FF1C}" sibTransId="{0684842F-0DB7-4E61-8EF3-AA77AB963265}"/>
    <dgm:cxn modelId="{D9CACC8A-C71B-4C45-ADF5-824BE3309C3B}" srcId="{0C8CD5BD-5CDF-41DD-8278-BBB7B45C8D4E}" destId="{A8A66058-0A89-4BA1-88C8-3B14CCC51B25}" srcOrd="1" destOrd="0" parTransId="{4CCF9056-4EB8-4404-87F6-6403BD59177C}" sibTransId="{A034F345-2823-43F6-9412-703F13CAD977}"/>
    <dgm:cxn modelId="{FB47598C-0859-4895-8E0E-23C5FC013983}" type="presOf" srcId="{C7581E68-3DB7-4184-AD83-A2717EC0496D}" destId="{D8B458C6-2693-4652-92DC-D6FD51AC4884}" srcOrd="0" destOrd="0" presId="urn:microsoft.com/office/officeart/2009/3/layout/IncreasingArrowsProcess"/>
    <dgm:cxn modelId="{D2587399-693E-46C7-B721-0C1AB7A2D4E5}" type="presOf" srcId="{FD88AB80-95F4-4856-85D4-BAA51ABD984C}" destId="{D0464DA0-FE55-4D46-9C45-BFB59683BE4A}" srcOrd="0" destOrd="0" presId="urn:microsoft.com/office/officeart/2009/3/layout/IncreasingArrowsProcess"/>
    <dgm:cxn modelId="{EE592B9D-2A2B-4350-A043-95B6F4491025}" srcId="{33529B4A-B0DB-4726-9BCC-9DD6470E4DC4}" destId="{E0F3748A-42A0-484B-B98B-33C69F9F8246}" srcOrd="0" destOrd="0" parTransId="{8292ADB3-6ED9-430C-BDC6-A04E72CCC61C}" sibTransId="{1352870D-E570-451D-B5BF-076B49E409FF}"/>
    <dgm:cxn modelId="{25A5D2A5-55D2-48FA-8DF3-3C66EA4D512E}" type="presOf" srcId="{6BBF006D-4392-492D-9BCD-A7FA48A156C8}" destId="{3081AF53-B013-420A-80CB-FC9B61A1D8CC}" srcOrd="0" destOrd="0" presId="urn:microsoft.com/office/officeart/2009/3/layout/IncreasingArrowsProcess"/>
    <dgm:cxn modelId="{CA7A33A7-DCAA-4DEF-927A-068150194BD0}" type="presOf" srcId="{A72DCB29-9863-4CBE-BBDD-DF44D764C0DE}" destId="{3081AF53-B013-420A-80CB-FC9B61A1D8CC}" srcOrd="0" destOrd="2" presId="urn:microsoft.com/office/officeart/2009/3/layout/IncreasingArrowsProcess"/>
    <dgm:cxn modelId="{3D3AA0B4-6A02-4A7C-95DE-1AA070461205}" srcId="{FD88AB80-95F4-4856-85D4-BAA51ABD984C}" destId="{0C8CD5BD-5CDF-41DD-8278-BBB7B45C8D4E}" srcOrd="0" destOrd="0" parTransId="{6CA357F3-6B3E-4BD3-9BD9-05D0ADF7E39E}" sibTransId="{84A603F2-6F92-40B8-8AF7-7BD28EBF8501}"/>
    <dgm:cxn modelId="{D0553BCD-BB31-4FE1-AC72-40A4CA7BF64A}" type="presOf" srcId="{80D1D25E-77B6-494E-8DC7-E68403761B8F}" destId="{7ED08F19-10E3-428E-9C78-1E6F08C18B17}" srcOrd="0" destOrd="0" presId="urn:microsoft.com/office/officeart/2009/3/layout/IncreasingArrowsProcess"/>
    <dgm:cxn modelId="{787095F2-7669-4FE8-94B3-AB6F8E1BDA4B}" srcId="{0C8CD5BD-5CDF-41DD-8278-BBB7B45C8D4E}" destId="{6BBF006D-4392-492D-9BCD-A7FA48A156C8}" srcOrd="0" destOrd="0" parTransId="{7D14BB92-BF29-47A7-9445-DAA6647F7827}" sibTransId="{412FF5DB-A32B-4E6C-8D68-7B73D0F7D7E3}"/>
    <dgm:cxn modelId="{898039FC-80A5-4443-B31E-F605E28BEDEA}" srcId="{FD88AB80-95F4-4856-85D4-BAA51ABD984C}" destId="{C7581E68-3DB7-4184-AD83-A2717EC0496D}" srcOrd="1" destOrd="0" parTransId="{48C55C09-073E-4143-9FE0-BB3F7C9F16E3}" sibTransId="{4EF2E525-5324-4224-B626-84D35CCED8FA}"/>
    <dgm:cxn modelId="{B2F6C059-562C-4D3A-9C30-E00EA7C54D39}" type="presParOf" srcId="{D0464DA0-FE55-4D46-9C45-BFB59683BE4A}" destId="{209086FC-44BB-4BCA-91A6-84233387C955}" srcOrd="0" destOrd="0" presId="urn:microsoft.com/office/officeart/2009/3/layout/IncreasingArrowsProcess"/>
    <dgm:cxn modelId="{ECD9A321-2B1B-40FC-84B0-D12993D639F3}" type="presParOf" srcId="{D0464DA0-FE55-4D46-9C45-BFB59683BE4A}" destId="{3081AF53-B013-420A-80CB-FC9B61A1D8CC}" srcOrd="1" destOrd="0" presId="urn:microsoft.com/office/officeart/2009/3/layout/IncreasingArrowsProcess"/>
    <dgm:cxn modelId="{3F047495-805A-4C36-AF44-7AA939034958}" type="presParOf" srcId="{D0464DA0-FE55-4D46-9C45-BFB59683BE4A}" destId="{D8B458C6-2693-4652-92DC-D6FD51AC4884}" srcOrd="2" destOrd="0" presId="urn:microsoft.com/office/officeart/2009/3/layout/IncreasingArrowsProcess"/>
    <dgm:cxn modelId="{1BBF3670-3E87-4745-9BEF-E14811E11DA0}" type="presParOf" srcId="{D0464DA0-FE55-4D46-9C45-BFB59683BE4A}" destId="{7ED08F19-10E3-428E-9C78-1E6F08C18B17}" srcOrd="3" destOrd="0" presId="urn:microsoft.com/office/officeart/2009/3/layout/IncreasingArrowsProcess"/>
    <dgm:cxn modelId="{3909595C-86A5-4D3F-9184-EE83D83E1C0A}" type="presParOf" srcId="{D0464DA0-FE55-4D46-9C45-BFB59683BE4A}" destId="{55CB2AE7-F9F2-4197-B3BB-22374ECE7F30}" srcOrd="4" destOrd="0" presId="urn:microsoft.com/office/officeart/2009/3/layout/IncreasingArrowsProcess"/>
    <dgm:cxn modelId="{40B822B1-C8AD-4240-BF29-71EF8FA9E745}" type="presParOf" srcId="{D0464DA0-FE55-4D46-9C45-BFB59683BE4A}" destId="{AD116143-CCC4-40AA-A57E-8B792301826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086FC-44BB-4BCA-91A6-84233387C955}">
      <dsp:nvSpPr>
        <dsp:cNvPr id="0" name=""/>
        <dsp:cNvSpPr/>
      </dsp:nvSpPr>
      <dsp:spPr>
        <a:xfrm>
          <a:off x="0" y="273891"/>
          <a:ext cx="9272337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0" y="611369"/>
        <a:ext cx="8934859" cy="674956"/>
      </dsp:txXfrm>
    </dsp:sp>
    <dsp:sp modelId="{3081AF53-B013-420A-80CB-FC9B61A1D8CC}">
      <dsp:nvSpPr>
        <dsp:cNvPr id="0" name=""/>
        <dsp:cNvSpPr/>
      </dsp:nvSpPr>
      <dsp:spPr>
        <a:xfrm>
          <a:off x="0" y="1317071"/>
          <a:ext cx="2137273" cy="2496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내 지역정보 수집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지역별 관심도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증감률</a:t>
          </a:r>
        </a:p>
      </dsp:txBody>
      <dsp:txXfrm>
        <a:off x="0" y="1317071"/>
        <a:ext cx="2137273" cy="2496932"/>
      </dsp:txXfrm>
    </dsp:sp>
    <dsp:sp modelId="{C08F7521-64EC-4B34-BCC5-9F1D7102F2D4}">
      <dsp:nvSpPr>
        <dsp:cNvPr id="0" name=""/>
        <dsp:cNvSpPr/>
      </dsp:nvSpPr>
      <dsp:spPr>
        <a:xfrm>
          <a:off x="2137273" y="723702"/>
          <a:ext cx="7135063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5527"/>
            <a:satOff val="-862"/>
            <a:lumOff val="107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2137273" y="1061180"/>
        <a:ext cx="6797585" cy="674956"/>
      </dsp:txXfrm>
    </dsp:sp>
    <dsp:sp modelId="{54BB082A-54A5-418C-B4E5-6B3B34E0BFA3}">
      <dsp:nvSpPr>
        <dsp:cNvPr id="0" name=""/>
        <dsp:cNvSpPr/>
      </dsp:nvSpPr>
      <dsp:spPr>
        <a:xfrm>
          <a:off x="2137273" y="1766882"/>
          <a:ext cx="2137273" cy="2433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상권형태 규모 파악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유동인구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(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시간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평균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)</a:t>
          </a:r>
        </a:p>
      </dsp:txBody>
      <dsp:txXfrm>
        <a:off x="2137273" y="1766882"/>
        <a:ext cx="2137273" cy="2433288"/>
      </dsp:txXfrm>
    </dsp:sp>
    <dsp:sp modelId="{9E99651A-87D9-4794-BA78-355E0C8D95D3}">
      <dsp:nvSpPr>
        <dsp:cNvPr id="0" name=""/>
        <dsp:cNvSpPr/>
      </dsp:nvSpPr>
      <dsp:spPr>
        <a:xfrm>
          <a:off x="4274547" y="1173514"/>
          <a:ext cx="4997789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1053"/>
            <a:satOff val="-1724"/>
            <a:lumOff val="215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4274547" y="1510992"/>
        <a:ext cx="4660311" cy="674956"/>
      </dsp:txXfrm>
    </dsp:sp>
    <dsp:sp modelId="{C86C7B71-3B67-42AD-AE46-C4CAFC0A9D6B}">
      <dsp:nvSpPr>
        <dsp:cNvPr id="0" name=""/>
        <dsp:cNvSpPr/>
      </dsp:nvSpPr>
      <dsp:spPr>
        <a:xfrm>
          <a:off x="4274547" y="2216694"/>
          <a:ext cx="2137273" cy="24495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통행인구 조사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지하철 승차하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월 평균</a:t>
          </a:r>
          <a:endParaRPr lang="ko-KR" altLang="en-US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4274547" y="2216694"/>
        <a:ext cx="2137273" cy="2449558"/>
      </dsp:txXfrm>
    </dsp:sp>
    <dsp:sp modelId="{486B7685-07BA-4EBB-A8B6-3B747F837977}">
      <dsp:nvSpPr>
        <dsp:cNvPr id="0" name=""/>
        <dsp:cNvSpPr/>
      </dsp:nvSpPr>
      <dsp:spPr>
        <a:xfrm>
          <a:off x="6411821" y="1623325"/>
          <a:ext cx="2860515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6580"/>
            <a:satOff val="-2586"/>
            <a:lumOff val="3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4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6411821" y="1960803"/>
        <a:ext cx="2523037" cy="674956"/>
      </dsp:txXfrm>
    </dsp:sp>
    <dsp:sp modelId="{3F6C68A1-21F2-4BBA-A666-4EBC79C4204E}">
      <dsp:nvSpPr>
        <dsp:cNvPr id="0" name=""/>
        <dsp:cNvSpPr/>
      </dsp:nvSpPr>
      <dsp:spPr>
        <a:xfrm>
          <a:off x="6411821" y="2666505"/>
          <a:ext cx="2156745" cy="24782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경쟁점포 조사</a:t>
          </a: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형성 개수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 업소 개수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매출액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</a:t>
          </a:r>
          <a:r>
            <a:rPr lang="ko-KR" altLang="en-US" sz="1600" kern="1200" dirty="0" err="1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밀집율</a:t>
          </a:r>
          <a:endParaRPr lang="ko-KR" altLang="en-US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6411821" y="2666505"/>
        <a:ext cx="2156745" cy="2478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086FC-44BB-4BCA-91A6-84233387C955}">
      <dsp:nvSpPr>
        <dsp:cNvPr id="0" name=""/>
        <dsp:cNvSpPr/>
      </dsp:nvSpPr>
      <dsp:spPr>
        <a:xfrm>
          <a:off x="714944" y="260303"/>
          <a:ext cx="972539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94952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714944" y="567314"/>
        <a:ext cx="9418388" cy="614021"/>
      </dsp:txXfrm>
    </dsp:sp>
    <dsp:sp modelId="{3081AF53-B013-420A-80CB-FC9B61A1D8CC}">
      <dsp:nvSpPr>
        <dsp:cNvPr id="0" name=""/>
        <dsp:cNvSpPr/>
      </dsp:nvSpPr>
      <dsp:spPr>
        <a:xfrm>
          <a:off x="738077" y="1256988"/>
          <a:ext cx="3844079" cy="23656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훈련 셋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테스트 셋 정확도 비교</a:t>
          </a:r>
          <a:endParaRPr lang="ko-KR" altLang="en-US" sz="14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Overfitting</a:t>
          </a:r>
          <a:endParaRPr lang="ko-KR" altLang="en-US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최적 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Depth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결정</a:t>
          </a:r>
        </a:p>
      </dsp:txBody>
      <dsp:txXfrm>
        <a:off x="738077" y="1256988"/>
        <a:ext cx="3844079" cy="2365664"/>
      </dsp:txXfrm>
    </dsp:sp>
    <dsp:sp modelId="{D8B458C6-2693-4652-92DC-D6FD51AC4884}">
      <dsp:nvSpPr>
        <dsp:cNvPr id="0" name=""/>
        <dsp:cNvSpPr/>
      </dsp:nvSpPr>
      <dsp:spPr>
        <a:xfrm>
          <a:off x="3573876" y="719338"/>
          <a:ext cx="660463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8290"/>
            <a:satOff val="-1293"/>
            <a:lumOff val="1616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4952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  <a:endParaRPr lang="en-US" altLang="ko-KR" sz="2000" b="1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3573876" y="1026349"/>
        <a:ext cx="6297628" cy="614021"/>
      </dsp:txXfrm>
    </dsp:sp>
    <dsp:sp modelId="{7ED08F19-10E3-428E-9C78-1E6F08C18B17}">
      <dsp:nvSpPr>
        <dsp:cNvPr id="0" name=""/>
        <dsp:cNvSpPr/>
      </dsp:nvSpPr>
      <dsp:spPr>
        <a:xfrm>
          <a:off x="3592581" y="1684469"/>
          <a:ext cx="2597105" cy="755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의사결정모델 구축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3592581" y="1684469"/>
        <a:ext cx="2597105" cy="755238"/>
      </dsp:txXfrm>
    </dsp:sp>
    <dsp:sp modelId="{55CB2AE7-F9F2-4197-B3BB-22374ECE7F30}">
      <dsp:nvSpPr>
        <dsp:cNvPr id="0" name=""/>
        <dsp:cNvSpPr/>
      </dsp:nvSpPr>
      <dsp:spPr>
        <a:xfrm>
          <a:off x="6555774" y="1128685"/>
          <a:ext cx="323794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6580"/>
            <a:satOff val="-2586"/>
            <a:lumOff val="3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94952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6555774" y="1435696"/>
        <a:ext cx="2930938" cy="614021"/>
      </dsp:txXfrm>
    </dsp:sp>
    <dsp:sp modelId="{AD116143-CCC4-40AA-A57E-8B792301826E}">
      <dsp:nvSpPr>
        <dsp:cNvPr id="0" name=""/>
        <dsp:cNvSpPr/>
      </dsp:nvSpPr>
      <dsp:spPr>
        <a:xfrm>
          <a:off x="6567357" y="2063237"/>
          <a:ext cx="2597105" cy="1129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예측 결과 비교</a:t>
          </a:r>
        </a:p>
      </dsp:txBody>
      <dsp:txXfrm>
        <a:off x="6567357" y="2063237"/>
        <a:ext cx="2597105" cy="112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E6E7DD3-1F2B-44A3-980E-C080B27C0C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9F175-97C3-471A-A6EB-B2D89BA575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A9D0-185C-48C1-8512-0093EC61709D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91C2920C-2421-4A39-940D-6217FD80A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623EBC8-0A4B-4C33-B816-BC6F2F025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6FA08-C29F-43AF-A170-E66DCE75E2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74E8EB-8E91-4856-A946-C48ACC1EC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FACD3-5047-4FD7-86F1-A98C86A4B1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1."</a:t>
            </a:r>
            <a:r>
              <a:rPr lang="ko-KR" altLang="en-US" dirty="0" err="1"/>
              <a:t>클라</a:t>
            </a:r>
            <a:r>
              <a:rPr lang="ko-KR" altLang="en-US" dirty="0"/>
              <a:t> 우드 플랫폼</a:t>
            </a:r>
            <a:r>
              <a:rPr lang="en-US" altLang="ko-KR" dirty="0"/>
              <a:t>"</a:t>
            </a:r>
            <a:r>
              <a:rPr lang="ko-KR" altLang="en-US" dirty="0"/>
              <a:t>기능을 가 진 첨단 거울로 하나의 단추를 누르고 주문을 받을 수 있다</a:t>
            </a:r>
            <a:r>
              <a:rPr lang="en-US" altLang="ko-KR" dirty="0"/>
              <a:t>.2. </a:t>
            </a:r>
            <a:r>
              <a:rPr lang="ko-KR" altLang="en-US" dirty="0"/>
              <a:t>뷰티 투와 함께 한 </a:t>
            </a:r>
            <a:r>
              <a:rPr lang="ko-KR" altLang="en-US" dirty="0" err="1"/>
              <a:t>오미징</a:t>
            </a:r>
            <a:r>
              <a:rPr lang="ko-KR" altLang="en-US" dirty="0"/>
              <a:t> 스마트 메이크업 시스템 </a:t>
            </a:r>
            <a:r>
              <a:rPr lang="en-US" altLang="ko-KR" dirty="0"/>
              <a:t>(Virtual Artist)</a:t>
            </a:r>
            <a:r>
              <a:rPr lang="ko-KR" altLang="en-US" dirty="0"/>
              <a:t>이 있어 디지털 가상 메이크업 체험을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751F1-1115-479F-BEA4-EE6FB61EBF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6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10188A-2CF7-4DDD-B4A3-017D7EE5E6C5}"/>
              </a:ext>
            </a:extLst>
          </p:cNvPr>
          <p:cNvSpPr txBox="1"/>
          <p:nvPr/>
        </p:nvSpPr>
        <p:spPr>
          <a:xfrm>
            <a:off x="5059644" y="4730611"/>
            <a:ext cx="2072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201411507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신의석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201510366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박은실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201510676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최우영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201610643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이해인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201680066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왕몽영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0D96B-028B-45ED-81A7-B07818520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278659"/>
            <a:ext cx="3314700" cy="2381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BC865B-D85E-4E12-8253-8C874AA8A42A}"/>
              </a:ext>
            </a:extLst>
          </p:cNvPr>
          <p:cNvSpPr/>
          <p:nvPr/>
        </p:nvSpPr>
        <p:spPr>
          <a:xfrm>
            <a:off x="2171114" y="3377846"/>
            <a:ext cx="7849772" cy="5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71E4-0AE3-4E8D-A4BB-0F0E45E7A9D9}"/>
              </a:ext>
            </a:extLst>
          </p:cNvPr>
          <p:cNvSpPr txBox="1"/>
          <p:nvPr/>
        </p:nvSpPr>
        <p:spPr>
          <a:xfrm>
            <a:off x="3753728" y="3499264"/>
            <a:ext cx="468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어디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좋을까</a:t>
            </a:r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25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241920-822C-43E8-B4C0-0DEF61177266}"/>
              </a:ext>
            </a:extLst>
          </p:cNvPr>
          <p:cNvSpPr txBox="1"/>
          <p:nvPr/>
        </p:nvSpPr>
        <p:spPr>
          <a:xfrm>
            <a:off x="101600" y="158119"/>
            <a:ext cx="109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FE62A34-99A8-4843-8A0D-502A9A1DD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282507"/>
              </p:ext>
            </p:extLst>
          </p:nvPr>
        </p:nvGraphicFramePr>
        <p:xfrm>
          <a:off x="1459831" y="1439333"/>
          <a:ext cx="92723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D56FB0-26A5-4D53-B188-04F16F54D618}"/>
              </a:ext>
            </a:extLst>
          </p:cNvPr>
          <p:cNvSpPr txBox="1"/>
          <p:nvPr/>
        </p:nvSpPr>
        <p:spPr>
          <a:xfrm>
            <a:off x="809644" y="516697"/>
            <a:ext cx="34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소개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25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3F5F3-3ADA-48C2-AF97-7988013F4BB7}"/>
              </a:ext>
            </a:extLst>
          </p:cNvPr>
          <p:cNvSpPr txBox="1"/>
          <p:nvPr/>
        </p:nvSpPr>
        <p:spPr>
          <a:xfrm>
            <a:off x="101600" y="158119"/>
            <a:ext cx="10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FB0B1-3566-4D8B-900A-5C46D12F641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947A3D-8EA2-4DC8-BD78-BE54B8F8FEED}"/>
              </a:ext>
            </a:extLst>
          </p:cNvPr>
          <p:cNvSpPr/>
          <p:nvPr/>
        </p:nvSpPr>
        <p:spPr>
          <a:xfrm>
            <a:off x="1530565" y="1636861"/>
            <a:ext cx="3253436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 프로그램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6" name="Picture 2" descr="êµ¬ê¸ í¸ë ëì ëí ì´ë¯¸ì§ ê²ìê²°ê³¼">
            <a:extLst>
              <a:ext uri="{FF2B5EF4-FFF2-40B4-BE49-F238E27FC236}">
                <a16:creationId xmlns:a16="http://schemas.microsoft.com/office/drawing/2014/main" id="{49188A23-BDC7-40EA-8A4D-E7875E01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2" y="3102154"/>
            <a:ext cx="5622342" cy="22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ë¸ë¡ logoì ëí ì´ë¯¸ì§ ê²ìê²°ê³¼">
            <a:extLst>
              <a:ext uri="{FF2B5EF4-FFF2-40B4-BE49-F238E27FC236}">
                <a16:creationId xmlns:a16="http://schemas.microsoft.com/office/drawing/2014/main" id="{99DAFD3F-A54F-458B-A263-F2105FEF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44" y="2623923"/>
            <a:ext cx="4762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3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BB99B9-ADA6-442E-9B8D-690C5C4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2133600" y="2113832"/>
            <a:ext cx="8281670" cy="4252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3F5F3-3ADA-48C2-AF97-7988013F4BB7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FB0B1-3566-4D8B-900A-5C46D12F641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947A3D-8EA2-4DC8-BD78-BE54B8F8FEED}"/>
              </a:ext>
            </a:extLst>
          </p:cNvPr>
          <p:cNvSpPr/>
          <p:nvPr/>
        </p:nvSpPr>
        <p:spPr>
          <a:xfrm>
            <a:off x="1530565" y="1636861"/>
            <a:ext cx="3253436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화장품업종 주요 이용자 파악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64BAAC-C732-4513-81DE-6E4B0C70ACBF}"/>
              </a:ext>
            </a:extLst>
          </p:cNvPr>
          <p:cNvSpPr/>
          <p:nvPr/>
        </p:nvSpPr>
        <p:spPr>
          <a:xfrm>
            <a:off x="6096000" y="2274479"/>
            <a:ext cx="3932702" cy="410326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297E4-0362-4590-B4B2-47FFD5B95BCA}"/>
              </a:ext>
            </a:extLst>
          </p:cNvPr>
          <p:cNvSpPr txBox="1"/>
          <p:nvPr/>
        </p:nvSpPr>
        <p:spPr>
          <a:xfrm>
            <a:off x="7505499" y="6366664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에이스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DMP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관심사 데이터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화장품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미용용품 관련 앱 이용자 분석</a:t>
            </a:r>
          </a:p>
        </p:txBody>
      </p:sp>
    </p:spTree>
    <p:extLst>
      <p:ext uri="{BB962C8B-B14F-4D97-AF65-F5344CB8AC3E}">
        <p14:creationId xmlns:p14="http://schemas.microsoft.com/office/powerpoint/2010/main" val="295269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BB99B9-ADA6-442E-9B8D-690C5C4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2133600" y="2113832"/>
            <a:ext cx="8281670" cy="4252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3F5F3-3ADA-48C2-AF97-7988013F4BB7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FB0B1-3566-4D8B-900A-5C46D12F641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947A3D-8EA2-4DC8-BD78-BE54B8F8FEED}"/>
              </a:ext>
            </a:extLst>
          </p:cNvPr>
          <p:cNvSpPr/>
          <p:nvPr/>
        </p:nvSpPr>
        <p:spPr>
          <a:xfrm>
            <a:off x="1530565" y="1636861"/>
            <a:ext cx="3253436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화장품업종 주요 이용자 파악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64BAAC-C732-4513-81DE-6E4B0C70ACBF}"/>
              </a:ext>
            </a:extLst>
          </p:cNvPr>
          <p:cNvSpPr/>
          <p:nvPr/>
        </p:nvSpPr>
        <p:spPr>
          <a:xfrm>
            <a:off x="6096000" y="2274479"/>
            <a:ext cx="3932702" cy="410326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45727-2F39-4CE5-A7AB-0AA5036409D2}"/>
              </a:ext>
            </a:extLst>
          </p:cNvPr>
          <p:cNvSpPr/>
          <p:nvPr/>
        </p:nvSpPr>
        <p:spPr>
          <a:xfrm>
            <a:off x="1326376" y="3061037"/>
            <a:ext cx="9539248" cy="14137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AutoNum type="romanU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남성과 비교할 수 없을 만큼 여성 소비자가 많음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571500" indent="-571500" algn="ctr">
              <a:buAutoNum type="romanUcPeriod"/>
            </a:pPr>
            <a:endParaRPr lang="en-US" altLang="ko-KR" sz="1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571500" indent="-571500" algn="ctr">
              <a:buAutoNum type="romanU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이용자가 월등히 많음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297E4-0362-4590-B4B2-47FFD5B95BCA}"/>
              </a:ext>
            </a:extLst>
          </p:cNvPr>
          <p:cNvSpPr txBox="1"/>
          <p:nvPr/>
        </p:nvSpPr>
        <p:spPr>
          <a:xfrm>
            <a:off x="7505499" y="6366664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에이스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DMP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관심사 데이터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화장품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미용용품 관련 앱 이용자 분석</a:t>
            </a:r>
          </a:p>
        </p:txBody>
      </p:sp>
    </p:spTree>
    <p:extLst>
      <p:ext uri="{BB962C8B-B14F-4D97-AF65-F5344CB8AC3E}">
        <p14:creationId xmlns:p14="http://schemas.microsoft.com/office/powerpoint/2010/main" val="404085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43AE8B-6E77-42F4-97F1-EDB8BEE2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r="10025" b="28468"/>
          <a:stretch/>
        </p:blipFill>
        <p:spPr>
          <a:xfrm>
            <a:off x="728202" y="2274345"/>
            <a:ext cx="10735596" cy="40669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26B9D-4A23-44CD-9CBF-F80B22077D97}"/>
              </a:ext>
            </a:extLst>
          </p:cNvPr>
          <p:cNvSpPr/>
          <p:nvPr/>
        </p:nvSpPr>
        <p:spPr>
          <a:xfrm>
            <a:off x="1530565" y="1636861"/>
            <a:ext cx="20808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관심도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C1612-DE99-4887-979C-DA393A8082E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CC012-DD1F-4FCB-8891-0E8F2125CBFA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BC24A-0B19-4BAF-B95C-B8B451647101}"/>
              </a:ext>
            </a:extLst>
          </p:cNvPr>
          <p:cNvSpPr txBox="1"/>
          <p:nvPr/>
        </p:nvSpPr>
        <p:spPr>
          <a:xfrm>
            <a:off x="9054164" y="6095082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trend.google.co.kr/trends/</a:t>
            </a:r>
            <a:r>
              <a:rPr lang="en-US" altLang="ko-KR" sz="1000" spc="-150" dirty="0" err="1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explore?q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세포라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&amp;geo=KR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08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43AE8B-6E77-42F4-97F1-EDB8BEE2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r="10025" b="28468"/>
          <a:stretch/>
        </p:blipFill>
        <p:spPr>
          <a:xfrm>
            <a:off x="728202" y="2274345"/>
            <a:ext cx="10735596" cy="40669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26B9D-4A23-44CD-9CBF-F80B22077D97}"/>
              </a:ext>
            </a:extLst>
          </p:cNvPr>
          <p:cNvSpPr/>
          <p:nvPr/>
        </p:nvSpPr>
        <p:spPr>
          <a:xfrm>
            <a:off x="1530565" y="1636861"/>
            <a:ext cx="20808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관심도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C1612-DE99-4887-979C-DA393A8082E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CC012-DD1F-4FCB-8891-0E8F2125CBFA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BF2CE2-5EE2-4F61-84AD-AAF2CDF03D1E}"/>
              </a:ext>
            </a:extLst>
          </p:cNvPr>
          <p:cNvSpPr/>
          <p:nvPr/>
        </p:nvSpPr>
        <p:spPr>
          <a:xfrm>
            <a:off x="1249402" y="3429000"/>
            <a:ext cx="9539248" cy="14137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타지역에 비해 </a:t>
            </a:r>
            <a:r>
              <a:rPr lang="ko-KR" altLang="en-US" sz="2800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관심도가 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</a:t>
            </a:r>
            <a:r>
              <a:rPr lang="ko-KR" altLang="en-US" sz="2800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이상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높게 나타남</a:t>
            </a:r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BC24A-0B19-4BAF-B95C-B8B451647101}"/>
              </a:ext>
            </a:extLst>
          </p:cNvPr>
          <p:cNvSpPr txBox="1"/>
          <p:nvPr/>
        </p:nvSpPr>
        <p:spPr>
          <a:xfrm>
            <a:off x="9054164" y="6095082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trend.google.co.kr/trends/</a:t>
            </a:r>
            <a:r>
              <a:rPr lang="en-US" altLang="ko-KR" sz="1000" spc="-150" dirty="0" err="1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explore?q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세포라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&amp;geo=KR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45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C5C11D3-22E8-4E0A-AB21-063EAE4B2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0744" r="18038" b="2840"/>
          <a:stretch/>
        </p:blipFill>
        <p:spPr>
          <a:xfrm>
            <a:off x="2553854" y="2154997"/>
            <a:ext cx="7084291" cy="451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220B-E911-416D-96DD-1D6CC8545583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60BFF-7ECC-4E8A-BD5A-02CC2A2B8381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31F02-AF0B-4522-9540-7A60ACBEC500}"/>
              </a:ext>
            </a:extLst>
          </p:cNvPr>
          <p:cNvSpPr/>
          <p:nvPr/>
        </p:nvSpPr>
        <p:spPr>
          <a:xfrm>
            <a:off x="1530565" y="1636861"/>
            <a:ext cx="2348708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수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47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C5C11D3-22E8-4E0A-AB21-063EAE4B2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0744" r="18038" b="2840"/>
          <a:stretch/>
        </p:blipFill>
        <p:spPr>
          <a:xfrm>
            <a:off x="2553854" y="2154997"/>
            <a:ext cx="7084291" cy="451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220B-E911-416D-96DD-1D6CC8545583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60BFF-7ECC-4E8A-BD5A-02CC2A2B8381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31F02-AF0B-4522-9540-7A60ACBEC500}"/>
              </a:ext>
            </a:extLst>
          </p:cNvPr>
          <p:cNvSpPr/>
          <p:nvPr/>
        </p:nvSpPr>
        <p:spPr>
          <a:xfrm>
            <a:off x="1530565" y="1636861"/>
            <a:ext cx="2348708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수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BB539-53FD-40C2-B31E-AF5FB54B8998}"/>
              </a:ext>
            </a:extLst>
          </p:cNvPr>
          <p:cNvGrpSpPr/>
          <p:nvPr/>
        </p:nvGrpSpPr>
        <p:grpSpPr>
          <a:xfrm>
            <a:off x="-21733" y="1638300"/>
            <a:ext cx="12213733" cy="5219700"/>
            <a:chOff x="-21733" y="1638300"/>
            <a:chExt cx="12213733" cy="521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1B0FF7-16DD-438A-9652-28DB79A25B1A}"/>
                </a:ext>
              </a:extLst>
            </p:cNvPr>
            <p:cNvSpPr/>
            <p:nvPr/>
          </p:nvSpPr>
          <p:spPr>
            <a:xfrm>
              <a:off x="-10866" y="1638300"/>
              <a:ext cx="12202866" cy="52197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A25A2-33AA-44C0-9DEF-52CC15FD25E1}"/>
                </a:ext>
              </a:extLst>
            </p:cNvPr>
            <p:cNvSpPr/>
            <p:nvPr/>
          </p:nvSpPr>
          <p:spPr>
            <a:xfrm>
              <a:off x="-21733" y="3558339"/>
              <a:ext cx="12191999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인구 수는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강서구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관악구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노원구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50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만 명 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높게 나타남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00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E7122A-969E-4EFA-8169-40665911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12144" r="21231" b="3628"/>
          <a:stretch/>
        </p:blipFill>
        <p:spPr>
          <a:xfrm>
            <a:off x="2747818" y="2154427"/>
            <a:ext cx="6696364" cy="4527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4D1D9-EABD-4958-B31C-4A7C153993A5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557E-296D-4875-A4FA-3B309096A0C4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A65C3-243B-41CF-86BC-183245E2AD84}"/>
              </a:ext>
            </a:extLst>
          </p:cNvPr>
          <p:cNvSpPr/>
          <p:nvPr/>
        </p:nvSpPr>
        <p:spPr>
          <a:xfrm>
            <a:off x="1530565" y="1636861"/>
            <a:ext cx="2819762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증감률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4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E7122A-969E-4EFA-8169-40665911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12144" r="21231" b="3628"/>
          <a:stretch/>
        </p:blipFill>
        <p:spPr>
          <a:xfrm>
            <a:off x="2747818" y="2154427"/>
            <a:ext cx="6696364" cy="4527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4D1D9-EABD-4958-B31C-4A7C153993A5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557E-296D-4875-A4FA-3B309096A0C4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A65C3-243B-41CF-86BC-183245E2AD84}"/>
              </a:ext>
            </a:extLst>
          </p:cNvPr>
          <p:cNvSpPr/>
          <p:nvPr/>
        </p:nvSpPr>
        <p:spPr>
          <a:xfrm>
            <a:off x="1530565" y="1636861"/>
            <a:ext cx="2819762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증감률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74C2BD-D181-4905-AA01-40E9CEE3E8DB}"/>
              </a:ext>
            </a:extLst>
          </p:cNvPr>
          <p:cNvGrpSpPr/>
          <p:nvPr/>
        </p:nvGrpSpPr>
        <p:grpSpPr>
          <a:xfrm>
            <a:off x="-5433" y="1638300"/>
            <a:ext cx="12202866" cy="5245100"/>
            <a:chOff x="-5433" y="1638300"/>
            <a:chExt cx="12202866" cy="52451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E1BB16-A2EC-4E07-82B8-2528FA9176E9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C69649-C946-49CB-A30A-C25821FFCE03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인구 증감률은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강동구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노원구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나타남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48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182880"/>
            <a:ext cx="12237082" cy="714638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6C0BFE-35A2-4045-91D9-C476878E6A47}"/>
              </a:ext>
            </a:extLst>
          </p:cNvPr>
          <p:cNvSpPr/>
          <p:nvPr/>
        </p:nvSpPr>
        <p:spPr>
          <a:xfrm>
            <a:off x="1376464" y="2575366"/>
            <a:ext cx="2385974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79078" y="2806609"/>
            <a:ext cx="1877849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SEPORA  </a:t>
            </a: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소개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주제 선정 이유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848" y="472660"/>
            <a:ext cx="238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23DCC0-6C98-43AD-87DB-0A7A5AE60D84}"/>
              </a:ext>
            </a:extLst>
          </p:cNvPr>
          <p:cNvGrpSpPr/>
          <p:nvPr/>
        </p:nvGrpSpPr>
        <p:grpSpPr>
          <a:xfrm>
            <a:off x="8535423" y="56641"/>
            <a:ext cx="3656577" cy="3695738"/>
            <a:chOff x="8307536" y="513343"/>
            <a:chExt cx="3656577" cy="3695738"/>
          </a:xfrm>
        </p:grpSpPr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C6A5B3E4-893F-45F9-92F0-14BAA9B1D9B1}"/>
                </a:ext>
              </a:extLst>
            </p:cNvPr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4D972465-CA42-41A2-9B94-15E476D9C004}"/>
                </a:ext>
              </a:extLst>
            </p:cNvPr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D4508E48-FD48-4A37-99D6-F0EF0D584113}"/>
                </a:ext>
              </a:extLst>
            </p:cNvPr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04D6D3B8-7C49-4B20-AB22-A8607776BBF1}"/>
                </a:ext>
              </a:extLst>
            </p:cNvPr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C1CDE492-85D4-4471-8EA3-46A12D4F8B32}"/>
                </a:ext>
              </a:extLst>
            </p:cNvPr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FE506DE3-D2A8-4546-8CE6-041AF21024D2}"/>
                </a:ext>
              </a:extLst>
            </p:cNvPr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52F4696-F316-47D2-A705-F0CCD38C91CB}"/>
              </a:ext>
            </a:extLst>
          </p:cNvPr>
          <p:cNvSpPr txBox="1"/>
          <p:nvPr/>
        </p:nvSpPr>
        <p:spPr>
          <a:xfrm>
            <a:off x="1230549" y="2087571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주제</a:t>
            </a: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기업 소개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26DDFE-04F0-4ECF-9512-BB53B138D581}"/>
              </a:ext>
            </a:extLst>
          </p:cNvPr>
          <p:cNvSpPr/>
          <p:nvPr/>
        </p:nvSpPr>
        <p:spPr>
          <a:xfrm>
            <a:off x="4045108" y="3553584"/>
            <a:ext cx="2477612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7D86F5-E374-422D-B9FE-F80A344BA871}"/>
              </a:ext>
            </a:extLst>
          </p:cNvPr>
          <p:cNvSpPr txBox="1"/>
          <p:nvPr/>
        </p:nvSpPr>
        <p:spPr>
          <a:xfrm>
            <a:off x="4332511" y="3773466"/>
            <a:ext cx="2333584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활용 데이터 소개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데이터 시각화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938EB-38EB-4521-9201-723D533B7C4B}"/>
              </a:ext>
            </a:extLst>
          </p:cNvPr>
          <p:cNvSpPr txBox="1"/>
          <p:nvPr/>
        </p:nvSpPr>
        <p:spPr>
          <a:xfrm>
            <a:off x="3909404" y="3004648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2</a:t>
            </a:r>
            <a:r>
              <a:rPr lang="en-US" altLang="ko-KR" sz="2400" spc="-15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. </a:t>
            </a: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DATA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 분석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149246-0E66-4088-B40A-CC8128F9F14D}"/>
              </a:ext>
            </a:extLst>
          </p:cNvPr>
          <p:cNvSpPr/>
          <p:nvPr/>
        </p:nvSpPr>
        <p:spPr>
          <a:xfrm>
            <a:off x="6809469" y="3124302"/>
            <a:ext cx="2477612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8DEEB5-27DA-45BE-B92F-4B07DAC05D3F}"/>
              </a:ext>
            </a:extLst>
          </p:cNvPr>
          <p:cNvSpPr txBox="1"/>
          <p:nvPr/>
        </p:nvSpPr>
        <p:spPr>
          <a:xfrm>
            <a:off x="7233625" y="3355545"/>
            <a:ext cx="1673564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의사결정모델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결 론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33B4D-C68F-4F67-A62B-C124A22D39A7}"/>
              </a:ext>
            </a:extLst>
          </p:cNvPr>
          <p:cNvSpPr txBox="1"/>
          <p:nvPr/>
        </p:nvSpPr>
        <p:spPr>
          <a:xfrm>
            <a:off x="6673765" y="2575366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의사결정모델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CBB019-0AD7-4D3A-9098-9999CC67D8E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A88E-2D87-4145-BDF5-9B251881216F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1A38E-FADA-48F1-80F2-FA8C28D9591D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유동인구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690D6-0A5C-44EE-B128-D759373190A7}"/>
              </a:ext>
            </a:extLst>
          </p:cNvPr>
          <p:cNvSpPr txBox="1"/>
          <p:nvPr/>
        </p:nvSpPr>
        <p:spPr>
          <a:xfrm>
            <a:off x="1981199" y="2576590"/>
            <a:ext cx="8229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서울열린데이터광장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내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자치구단위 서울 생활인구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내국인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)]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이용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추출 기간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11/12(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~ 11/16(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금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추출 기간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주말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: 11/17(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토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~ 11/18(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39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CB7F88-BCB4-48D8-B2B9-12A5E0469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8" r="7105"/>
          <a:stretch/>
        </p:blipFill>
        <p:spPr>
          <a:xfrm>
            <a:off x="1025236" y="2322752"/>
            <a:ext cx="10141527" cy="4060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CBB019-0AD7-4D3A-9098-9999CC67D8E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A88E-2D87-4145-BDF5-9B251881216F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1A38E-FADA-48F1-80F2-FA8C28D9591D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시간대별 유동인구 계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평일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11B773-3AAE-4915-80E1-77FF72CA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23" y="2322752"/>
            <a:ext cx="644940" cy="1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1948972-CC42-4883-93B1-CB107A8C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7197" b="2852"/>
          <a:stretch/>
        </p:blipFill>
        <p:spPr>
          <a:xfrm>
            <a:off x="997527" y="2322752"/>
            <a:ext cx="10196945" cy="4073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9B1DA3-60B3-4483-B866-65288F710A10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시간대별 유동인구 총합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FE86-EC24-4C64-ADEE-CBE57C45755D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D3099-3A9F-474A-8B0A-F2DB7E92A0D0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819428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1948972-CC42-4883-93B1-CB107A8C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7197" b="2852"/>
          <a:stretch/>
        </p:blipFill>
        <p:spPr>
          <a:xfrm>
            <a:off x="997527" y="2322752"/>
            <a:ext cx="10196945" cy="4073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9B1DA3-60B3-4483-B866-65288F710A10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시간대별 유동인구 총합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FE86-EC24-4C64-ADEE-CBE57C45755D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D3099-3A9F-474A-8B0A-F2DB7E92A0D0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40730A-72FF-4B29-A0CF-C928E3515604}"/>
              </a:ext>
            </a:extLst>
          </p:cNvPr>
          <p:cNvGrpSpPr/>
          <p:nvPr/>
        </p:nvGrpSpPr>
        <p:grpSpPr>
          <a:xfrm>
            <a:off x="-10866" y="1636861"/>
            <a:ext cx="12202866" cy="5245100"/>
            <a:chOff x="-5433" y="1638300"/>
            <a:chExt cx="12202866" cy="52451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A7E298-2EA7-4739-AC89-194CAB0A1E40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8D7E56-D331-434F-A0B9-CDEDBE8B4847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11/12~11/18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간 유동인구는</a:t>
              </a:r>
              <a:endParaRPr lang="en-US" altLang="ko-KR" sz="2000" b="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가장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03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81194F0-4EF1-496A-9C0B-9FA5CABB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5" y="2347296"/>
            <a:ext cx="10040117" cy="4099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3B9CE-598F-4D68-B602-ADBACA634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22" y="2453722"/>
            <a:ext cx="644940" cy="19434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CC10C-4EAE-4458-8F0F-B146474301B4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평일 여성 유동인구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4BD85-572A-41CC-B1B5-EDE243BEC449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CE517-FF8E-4062-901F-6D4033E1E184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683218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4D78243-FA05-4C62-8E06-8A1D33CC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576590"/>
            <a:ext cx="9799781" cy="3795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B9E7D-23C5-4CC9-95FF-947B6767B7B9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0DF87-B8BD-4496-84D3-3253F718DB3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FA71A8-CBE9-4C00-A748-C9AF2760861E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 여성 유동인구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011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4D78243-FA05-4C62-8E06-8A1D33CC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576590"/>
            <a:ext cx="9799781" cy="3795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B9E7D-23C5-4CC9-95FF-947B6767B7B9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0DF87-B8BD-4496-84D3-3253F718DB3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FA71A8-CBE9-4C00-A748-C9AF2760861E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 여성 유동인구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DDF28-B5B3-4789-8705-DF0D9C75FEAF}"/>
              </a:ext>
            </a:extLst>
          </p:cNvPr>
          <p:cNvGrpSpPr/>
          <p:nvPr/>
        </p:nvGrpSpPr>
        <p:grpSpPr>
          <a:xfrm>
            <a:off x="-10866" y="1636861"/>
            <a:ext cx="12202866" cy="5245100"/>
            <a:chOff x="-5433" y="1638300"/>
            <a:chExt cx="12202866" cy="52451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E20489-F547-4EEB-8B64-A3D0AF2AEE7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692570-4239-4BDF-BB4A-D2539497FF76}"/>
                </a:ext>
              </a:extLst>
            </p:cNvPr>
            <p:cNvSpPr/>
            <p:nvPr/>
          </p:nvSpPr>
          <p:spPr>
            <a:xfrm>
              <a:off x="-5433" y="357175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11/12~11/18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간 여성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(15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세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~44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세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유동인구는</a:t>
              </a:r>
              <a:endParaRPr lang="en-US" altLang="ko-KR" sz="2000" b="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가장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21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5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EDAB5-3294-4416-9598-E3C82DCB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65" y="2384077"/>
            <a:ext cx="5758869" cy="38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5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EDAB5-3294-4416-9598-E3C82DCB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65" y="2384077"/>
            <a:ext cx="5758869" cy="381461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B8E5DD-14F3-4CE8-9AFD-69A684E92EE1}"/>
              </a:ext>
            </a:extLst>
          </p:cNvPr>
          <p:cNvGrpSpPr/>
          <p:nvPr/>
        </p:nvGrpSpPr>
        <p:grpSpPr>
          <a:xfrm>
            <a:off x="-10866" y="1612900"/>
            <a:ext cx="12202866" cy="5245100"/>
            <a:chOff x="-5433" y="1638300"/>
            <a:chExt cx="12202866" cy="52451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D739A2-5246-4E07-A9F7-A18EA1E50CE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FF0008-F7E2-4BDB-B046-4AE6446D35AA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연 평균 </a:t>
              </a:r>
              <a:r>
                <a:rPr lang="ko-KR" altLang="en-US" sz="2400" dirty="0" err="1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승하차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인구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80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C5FF3D-6D01-4087-8592-FDB570BA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8" y="2160485"/>
            <a:ext cx="6390164" cy="42003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27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5000" y="2413101"/>
            <a:ext cx="6162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  <a:endParaRPr lang="ko-KR" altLang="en-US" sz="6000" b="1" spc="-150" dirty="0">
              <a:solidFill>
                <a:schemeClr val="bg1"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35000" y="3429236"/>
            <a:ext cx="6010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C5FF3D-6D01-4087-8592-FDB570BA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8" y="2160485"/>
            <a:ext cx="6390164" cy="42003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B8E5DD-14F3-4CE8-9AFD-69A684E92EE1}"/>
              </a:ext>
            </a:extLst>
          </p:cNvPr>
          <p:cNvGrpSpPr/>
          <p:nvPr/>
        </p:nvGrpSpPr>
        <p:grpSpPr>
          <a:xfrm>
            <a:off x="-10866" y="1612900"/>
            <a:ext cx="12202866" cy="5245100"/>
            <a:chOff x="-5433" y="1638300"/>
            <a:chExt cx="12202866" cy="52451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D739A2-5246-4E07-A9F7-A18EA1E50CE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FF0008-F7E2-4BDB-B046-4AE6446D35AA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마포구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월 평균 </a:t>
              </a:r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2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천만 명 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나타남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636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DCA087-CCF7-4B4B-8894-EAE487139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7011" r="18706" b="2566"/>
          <a:stretch/>
        </p:blipFill>
        <p:spPr>
          <a:xfrm>
            <a:off x="2133600" y="2258116"/>
            <a:ext cx="6825673" cy="43366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19B18DE-9B48-40BF-BB43-2A8AAC9564AB}"/>
              </a:ext>
            </a:extLst>
          </p:cNvPr>
          <p:cNvSpPr/>
          <p:nvPr/>
        </p:nvSpPr>
        <p:spPr>
          <a:xfrm>
            <a:off x="5980368" y="4914900"/>
            <a:ext cx="632869" cy="59921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041D46-4F4B-4445-BC17-4CA43315B1D9}"/>
              </a:ext>
            </a:extLst>
          </p:cNvPr>
          <p:cNvSpPr/>
          <p:nvPr/>
        </p:nvSpPr>
        <p:spPr>
          <a:xfrm>
            <a:off x="8442036" y="3680905"/>
            <a:ext cx="3636427" cy="6471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강남구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다른 자치구에 비해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상권이 월등히 많음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CA10F-B0DA-4E81-AC30-0AB993CCF66F}"/>
              </a:ext>
            </a:extLst>
          </p:cNvPr>
          <p:cNvSpPr/>
          <p:nvPr/>
        </p:nvSpPr>
        <p:spPr>
          <a:xfrm>
            <a:off x="1530565" y="1636861"/>
            <a:ext cx="31984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상권 형성 개수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97937-ED2C-43AA-B88B-9CA52BC4518B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4B551-7AA3-4182-93E9-7E509E13A988}"/>
              </a:ext>
            </a:extLst>
          </p:cNvPr>
          <p:cNvSpPr txBox="1"/>
          <p:nvPr/>
        </p:nvSpPr>
        <p:spPr>
          <a:xfrm>
            <a:off x="101600" y="158119"/>
            <a:ext cx="125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99292791-8C20-49E0-B964-08C2F4990041}"/>
              </a:ext>
            </a:extLst>
          </p:cNvPr>
          <p:cNvCxnSpPr>
            <a:endCxn id="4" idx="3"/>
          </p:cNvCxnSpPr>
          <p:nvPr/>
        </p:nvCxnSpPr>
        <p:spPr>
          <a:xfrm flipV="1">
            <a:off x="6640945" y="4426440"/>
            <a:ext cx="2318328" cy="819815"/>
          </a:xfrm>
          <a:prstGeom prst="curvedConnector3">
            <a:avLst>
              <a:gd name="adj1" fmla="val 10986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3C2BE1D-F3DC-44F1-9EE8-743CE558A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9938" r="15565" b="1812"/>
          <a:stretch/>
        </p:blipFill>
        <p:spPr>
          <a:xfrm>
            <a:off x="2335464" y="2115437"/>
            <a:ext cx="7521071" cy="4400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AFE9C-EAF0-424E-9119-85873EC298FE}"/>
              </a:ext>
            </a:extLst>
          </p:cNvPr>
          <p:cNvSpPr/>
          <p:nvPr/>
        </p:nvSpPr>
        <p:spPr>
          <a:xfrm>
            <a:off x="1530565" y="1636861"/>
            <a:ext cx="31984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상권 형성 개수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22E6A-E985-47E4-8B6C-AB7C83F53E61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8E8EE-94FC-4D91-8FD0-9F6A0D4EFE1E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2465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A14F096-99B5-4775-AC6C-D8C9E3CA4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9358" r="18910" b="3205"/>
          <a:stretch/>
        </p:blipFill>
        <p:spPr>
          <a:xfrm>
            <a:off x="2669309" y="2154997"/>
            <a:ext cx="6853381" cy="442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6712F-744A-462E-A641-2206BD2DEA8D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3BC8B-1EEA-4701-B090-9BF1ED8ED1C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3185ED-EAEA-482E-BBB7-D0EB247D6F2C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소매 업소 개수</a:t>
            </a:r>
          </a:p>
        </p:txBody>
      </p:sp>
    </p:spTree>
    <p:extLst>
      <p:ext uri="{BB962C8B-B14F-4D97-AF65-F5344CB8AC3E}">
        <p14:creationId xmlns:p14="http://schemas.microsoft.com/office/powerpoint/2010/main" val="3565645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BD553C8-A4C1-4291-9BD3-437B6B3B7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9797" r="18354" b="3088"/>
          <a:stretch/>
        </p:blipFill>
        <p:spPr>
          <a:xfrm>
            <a:off x="2660072" y="2154997"/>
            <a:ext cx="6871855" cy="435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6787C-7400-43EF-950C-E82929B8D643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F6D37-65EE-48EC-8FFD-8D1CAE8D19BF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2AC1CC-62D5-442A-AC99-D5DCB62E51D3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</a:t>
            </a:r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소매업 매출액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45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BD553C8-A4C1-4291-9BD3-437B6B3B7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9797" r="18354" b="3088"/>
          <a:stretch/>
        </p:blipFill>
        <p:spPr>
          <a:xfrm>
            <a:off x="2660072" y="2154997"/>
            <a:ext cx="6871855" cy="435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6787C-7400-43EF-950C-E82929B8D643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F6D37-65EE-48EC-8FFD-8D1CAE8D19BF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2AC1CC-62D5-442A-AC99-D5DCB62E51D3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</a:t>
            </a:r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소매업 매출액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78A8D-C327-4646-AA8A-2B95645B5D66}"/>
              </a:ext>
            </a:extLst>
          </p:cNvPr>
          <p:cNvGrpSpPr/>
          <p:nvPr/>
        </p:nvGrpSpPr>
        <p:grpSpPr>
          <a:xfrm>
            <a:off x="-5433" y="1638300"/>
            <a:ext cx="12202866" cy="5245100"/>
            <a:chOff x="-5433" y="1638300"/>
            <a:chExt cx="12202866" cy="52451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6E584A-29D4-40CA-89CC-7F220704837A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4C70ED-97D5-419C-8EBC-D1BD950DE75E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화장품 소매 업소 개수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매출액 모두 </a:t>
              </a:r>
              <a:r>
                <a:rPr lang="ko-KR" altLang="en-US" sz="2800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위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644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CE062D-DAED-447E-925E-FF14836E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134" r="17926" b="4890"/>
          <a:stretch/>
        </p:blipFill>
        <p:spPr>
          <a:xfrm>
            <a:off x="2599042" y="2247980"/>
            <a:ext cx="6993916" cy="4278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D08B4A7-60DB-476E-A49A-61F1F7748F54}"/>
              </a:ext>
            </a:extLst>
          </p:cNvPr>
          <p:cNvSpPr/>
          <p:nvPr/>
        </p:nvSpPr>
        <p:spPr>
          <a:xfrm>
            <a:off x="6701069" y="5232459"/>
            <a:ext cx="732809" cy="408072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38C66E-9E56-4BBB-8297-38BDF820F0E2}"/>
              </a:ext>
            </a:extLst>
          </p:cNvPr>
          <p:cNvSpPr/>
          <p:nvPr/>
        </p:nvSpPr>
        <p:spPr>
          <a:xfrm>
            <a:off x="6239717" y="362841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소매업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밀집율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0A234C-48C1-40E3-BD57-1ECC03738860}"/>
              </a:ext>
            </a:extLst>
          </p:cNvPr>
          <p:cNvSpPr/>
          <p:nvPr/>
        </p:nvSpPr>
        <p:spPr>
          <a:xfrm>
            <a:off x="6738268" y="299142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CE062D-DAED-447E-925E-FF14836E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134" r="17926" b="4890"/>
          <a:stretch/>
        </p:blipFill>
        <p:spPr>
          <a:xfrm>
            <a:off x="2599042" y="2247980"/>
            <a:ext cx="6993916" cy="4278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D08B4A7-60DB-476E-A49A-61F1F7748F54}"/>
              </a:ext>
            </a:extLst>
          </p:cNvPr>
          <p:cNvSpPr/>
          <p:nvPr/>
        </p:nvSpPr>
        <p:spPr>
          <a:xfrm>
            <a:off x="6701069" y="5232459"/>
            <a:ext cx="732809" cy="408072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38C66E-9E56-4BBB-8297-38BDF820F0E2}"/>
              </a:ext>
            </a:extLst>
          </p:cNvPr>
          <p:cNvSpPr/>
          <p:nvPr/>
        </p:nvSpPr>
        <p:spPr>
          <a:xfrm>
            <a:off x="6239717" y="362841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소매업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밀집율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0A234C-48C1-40E3-BD57-1ECC03738860}"/>
              </a:ext>
            </a:extLst>
          </p:cNvPr>
          <p:cNvSpPr/>
          <p:nvPr/>
        </p:nvSpPr>
        <p:spPr>
          <a:xfrm>
            <a:off x="6738268" y="299142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2E1DE6-400D-43D7-AF9D-F6100DF0BB77}"/>
              </a:ext>
            </a:extLst>
          </p:cNvPr>
          <p:cNvGrpSpPr/>
          <p:nvPr/>
        </p:nvGrpSpPr>
        <p:grpSpPr>
          <a:xfrm>
            <a:off x="-5433" y="1612900"/>
            <a:ext cx="12202866" cy="5245100"/>
            <a:chOff x="-5433" y="1638300"/>
            <a:chExt cx="12202866" cy="52451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9F2DB3-FC11-4B2E-BCFF-C55D791038D1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D7679C-17F3-4D77-8DDE-EC1D100E727C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성북구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노원구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내 화장품 소매업 밀집율이 높음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-&gt;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같은 면적에 경쟁 업체가 많다는 것을 의미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임대료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중대형 매장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E1BEA4-C9B0-4BEC-9F7D-77D31B38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1" y="2154997"/>
            <a:ext cx="6042657" cy="4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6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임대료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중대형 매장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C3017-4CB7-4264-93D3-9D5E4B5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35" y="2338086"/>
            <a:ext cx="6962730" cy="40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28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SEPORA </a:t>
            </a:r>
            <a:r>
              <a:rPr lang="ko-KR" altLang="en-US" sz="30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D440-3613-45E6-8C56-6C8B2F52238C}"/>
              </a:ext>
            </a:extLst>
          </p:cNvPr>
          <p:cNvSpPr txBox="1"/>
          <p:nvPr/>
        </p:nvSpPr>
        <p:spPr>
          <a:xfrm>
            <a:off x="3541932" y="3988633"/>
            <a:ext cx="6282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SEPORA(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세포라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프랑스 화장품 </a:t>
            </a:r>
            <a:r>
              <a:rPr lang="ko-KR" altLang="en-US" sz="20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유통사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브랜드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설립연도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1969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본사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프랑스 파리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모기업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LVMH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33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국가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약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2,300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여개의 점포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 매출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4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천억원 이상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9841E-F68B-4F5B-A177-BDDA1B3BF7BC}"/>
              </a:ext>
            </a:extLst>
          </p:cNvPr>
          <p:cNvSpPr txBox="1"/>
          <p:nvPr/>
        </p:nvSpPr>
        <p:spPr>
          <a:xfrm>
            <a:off x="482370" y="3785433"/>
            <a:ext cx="2825067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자회사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</a:p>
          <a:p>
            <a:pPr algn="ctr"/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LOUIS VUITTON , Christian Dior, GIVENCY, BVLGARI 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</a:t>
            </a:r>
            <a:endParaRPr lang="en-US" altLang="ko-KR" sz="1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A031F1A6-76D2-4E82-9FCC-8EA58BC312C9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3307438" y="4170155"/>
            <a:ext cx="234495" cy="7879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ì¸í¬ë¼ pngì ëí ì´ë¯¸ì§ ê²ìê²°ê³¼">
            <a:extLst>
              <a:ext uri="{FF2B5EF4-FFF2-40B4-BE49-F238E27FC236}">
                <a16:creationId xmlns:a16="http://schemas.microsoft.com/office/drawing/2014/main" id="{2467FF92-6E21-46AA-8613-29C48F2B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44" y="1374875"/>
            <a:ext cx="3953511" cy="284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71ABB0-B2C0-40A4-B0FC-DC215BD55002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</p:spTree>
    <p:extLst>
      <p:ext uri="{BB962C8B-B14F-4D97-AF65-F5344CB8AC3E}">
        <p14:creationId xmlns:p14="http://schemas.microsoft.com/office/powerpoint/2010/main" val="60242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임대료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중대형 매장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C3017-4CB7-4264-93D3-9D5E4B5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35" y="2338086"/>
            <a:ext cx="6962730" cy="40990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67C6AB1-9C3A-4A49-A420-EB50D3A9AAE1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E82E60-2D54-4F42-8A8E-B0DF78A361A7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DCF1614-8E14-45AD-A6DB-C031238DAC9C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매장 임대료 높게 형성된 자치구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강남대로</a:t>
              </a:r>
              <a:r>
                <a:rPr lang="ko-KR" altLang="en-US" sz="16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매장 임대료 높게 형성된 주요 상권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858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신규 창업 위험치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939F9-1729-4672-AC03-DFC84E5B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44" y="2346037"/>
            <a:ext cx="5704911" cy="41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신규 창업 위험치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939F9-1729-4672-AC03-DFC84E5B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44" y="2346037"/>
            <a:ext cx="5704911" cy="413131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173FD9-5C99-484E-9A20-6A12EE0CAA95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3400BC-92F4-4DC7-B342-E480FF2A7A17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0FB9215-A9EA-44E7-94CE-C929927680FF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성동구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신규 창업 </a:t>
              </a:r>
              <a:r>
                <a:rPr lang="ko-KR" altLang="en-US" sz="2000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위함치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높음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고위험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</a:t>
              </a:r>
            </a:p>
            <a:p>
              <a:pPr algn="ctr"/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도봉구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광진구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서대문구</a:t>
              </a:r>
              <a:r>
                <a:rPr lang="ko-KR" altLang="en-US" sz="16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신규 창업 위험치 낮음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50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5890" y="2413101"/>
            <a:ext cx="7316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54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55890" y="3429236"/>
            <a:ext cx="7886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B984F-8DFA-40F4-8B62-F2847DC5275B}"/>
              </a:ext>
            </a:extLst>
          </p:cNvPr>
          <p:cNvSpPr/>
          <p:nvPr/>
        </p:nvSpPr>
        <p:spPr>
          <a:xfrm>
            <a:off x="1312326" y="2157732"/>
            <a:ext cx="956734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26977-5B6E-4B66-B82B-6D84A8E6EA4B}"/>
              </a:ext>
            </a:extLst>
          </p:cNvPr>
          <p:cNvSpPr/>
          <p:nvPr/>
        </p:nvSpPr>
        <p:spPr>
          <a:xfrm>
            <a:off x="3477680" y="2321004"/>
            <a:ext cx="5236638" cy="1261884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1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r>
              <a:rPr lang="en-US" altLang="ko-KR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(Decision Tree)</a:t>
            </a:r>
          </a:p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이유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1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D6895-2FB9-4D52-BCD8-03A60FFB720F}"/>
              </a:ext>
            </a:extLst>
          </p:cNvPr>
          <p:cNvSpPr/>
          <p:nvPr/>
        </p:nvSpPr>
        <p:spPr>
          <a:xfrm>
            <a:off x="1930779" y="4808244"/>
            <a:ext cx="3250821" cy="1323439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세포라 입점 지역으로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확정된 강남구 검증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12CBB-B820-42D7-9849-AE22D64268EA}"/>
              </a:ext>
            </a:extLst>
          </p:cNvPr>
          <p:cNvSpPr/>
          <p:nvPr/>
        </p:nvSpPr>
        <p:spPr>
          <a:xfrm>
            <a:off x="7010402" y="4808244"/>
            <a:ext cx="3250821" cy="1323439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추후 타 브랜드의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입점 관련 결정 지원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15CCA9-00A4-42BD-BC18-96C869C5FEA7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6095999" y="3582888"/>
            <a:ext cx="2539814" cy="1225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95394B-0019-4777-AAFF-1D07ACED439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3556190" y="3582888"/>
            <a:ext cx="2539809" cy="1225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02EA1-3478-4147-89EF-93526240C619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 프로그램</a:t>
            </a:r>
          </a:p>
        </p:txBody>
      </p:sp>
      <p:pic>
        <p:nvPicPr>
          <p:cNvPr id="2054" name="Picture 6" descr="python 3.7ì ëí ì´ë¯¸ì§ ê²ìê²°ê³¼">
            <a:extLst>
              <a:ext uri="{FF2B5EF4-FFF2-40B4-BE49-F238E27FC236}">
                <a16:creationId xmlns:a16="http://schemas.microsoft.com/office/drawing/2014/main" id="{3D9C935B-011D-498E-8AC4-19465CBC1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60" y="3660494"/>
            <a:ext cx="4460113" cy="250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aconda3 logoì ëí ì´ë¯¸ì§ ê²ìê²°ê³¼">
            <a:extLst>
              <a:ext uri="{FF2B5EF4-FFF2-40B4-BE49-F238E27FC236}">
                <a16:creationId xmlns:a16="http://schemas.microsoft.com/office/drawing/2014/main" id="{77A48D28-BBDE-48C0-97D1-8E710547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15" y="2024107"/>
            <a:ext cx="5819448" cy="196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54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26E508-AB95-45D1-B29D-1BF79177F1E0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Python Code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A77F9-A4DF-47ED-8506-223A6BA88ADA}"/>
              </a:ext>
            </a:extLst>
          </p:cNvPr>
          <p:cNvSpPr/>
          <p:nvPr/>
        </p:nvSpPr>
        <p:spPr>
          <a:xfrm>
            <a:off x="1818737" y="6070469"/>
            <a:ext cx="9567347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https://m.blog.naver.com/PostView.nhn?blogId=vangarang&amp;logNo=221121619005&amp;proxyReferer=https%3A%2F%2Fwww.google.co.kr%2F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FC312-7EA5-4DE3-8925-78F1638A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99" y="2222633"/>
            <a:ext cx="6186201" cy="39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73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F1EFA86-1E46-4AAA-8430-A10638C0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75720"/>
              </p:ext>
            </p:extLst>
          </p:nvPr>
        </p:nvGraphicFramePr>
        <p:xfrm>
          <a:off x="1136656" y="2410336"/>
          <a:ext cx="10131708" cy="40907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32927">
                  <a:extLst>
                    <a:ext uri="{9D8B030D-6E8A-4147-A177-3AD203B41FA5}">
                      <a16:colId xmlns:a16="http://schemas.microsoft.com/office/drawing/2014/main" val="2373908914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2478380026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1723374021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471679314"/>
                    </a:ext>
                  </a:extLst>
                </a:gridCol>
              </a:tblGrid>
              <a:tr h="405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의 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의 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133066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Gu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(1=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강남구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,0=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그 외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Code_Dong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291555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Floating(Dong)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Floating(Dong)/Floating(Gu)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소속 자치구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80177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WomenFloating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(15~44) 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WF(Dong)/WF(Gu)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 유동인구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소속 자치구 여성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01657"/>
                  </a:ext>
                </a:extLst>
              </a:tr>
              <a:tr h="36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WF(Dong)/Floating(Dong)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 유동인구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Aroung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Market(OX)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주변 상권 유무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840079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Average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Loan(up/down)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건물 임대료 평균 이상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Population(Gu)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 생활인구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547741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Population(Dong)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생활인구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Risk of new startups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신규 점포 개장 위험도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(1~4)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00199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passengers(Dong/Year)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연간 행정동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passengers(Dong/Month)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월간 행정동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96455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passengers(Gu/Year)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연간 자치구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passengers(Gu/Year)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월간 자치구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2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519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 (train)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127F5E-C743-4DE1-A485-BFE7D4AE1B9D}"/>
              </a:ext>
            </a:extLst>
          </p:cNvPr>
          <p:cNvGrpSpPr/>
          <p:nvPr/>
        </p:nvGrpSpPr>
        <p:grpSpPr>
          <a:xfrm>
            <a:off x="665776" y="2798406"/>
            <a:ext cx="10860448" cy="3055356"/>
            <a:chOff x="1026752" y="2530410"/>
            <a:chExt cx="11917220" cy="21131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6FA6FF-256D-4143-97CF-C0104CEF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752" y="2576590"/>
              <a:ext cx="5972175" cy="20669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6AB33A-79DB-4B52-9F95-1FF6C2D0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1"/>
            <a:stretch/>
          </p:blipFill>
          <p:spPr>
            <a:xfrm>
              <a:off x="6998927" y="2530410"/>
              <a:ext cx="5945045" cy="208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367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 (test)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BFB54F-B269-4BF5-9D07-2B5C0FC2983C}"/>
              </a:ext>
            </a:extLst>
          </p:cNvPr>
          <p:cNvGrpSpPr/>
          <p:nvPr/>
        </p:nvGrpSpPr>
        <p:grpSpPr>
          <a:xfrm>
            <a:off x="600580" y="2766620"/>
            <a:ext cx="10990840" cy="2742331"/>
            <a:chOff x="545378" y="2339254"/>
            <a:chExt cx="11708970" cy="21232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04DD2C-A475-4E84-9FAC-37C2742FF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78" y="2395537"/>
              <a:ext cx="5762625" cy="2066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33EBCC-0B01-472E-BE84-9730A585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748" y="2339254"/>
              <a:ext cx="5943600" cy="209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74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입점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0E360-9DEC-49B7-9DBB-68BA731A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54" y="2457268"/>
            <a:ext cx="3089456" cy="3089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51AA2B-D8AE-46A9-A1D2-FA5D0676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3" y="2483018"/>
            <a:ext cx="4591970" cy="306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29E50D-B3C3-49DE-A824-3A0C0B04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67" y="2457267"/>
            <a:ext cx="2317092" cy="30894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FB7FD-70A1-4A72-836C-596229469FFE}"/>
              </a:ext>
            </a:extLst>
          </p:cNvPr>
          <p:cNvSpPr/>
          <p:nvPr/>
        </p:nvSpPr>
        <p:spPr>
          <a:xfrm>
            <a:off x="3208421" y="5933519"/>
            <a:ext cx="5775158" cy="46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2005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진출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상하이 </a:t>
            </a:r>
            <a:r>
              <a:rPr lang="ko-KR" altLang="en-US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상양치함점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A86DBD-7B6B-4A64-A01E-009ACE7DC656}"/>
              </a:ext>
            </a:extLst>
          </p:cNvPr>
          <p:cNvSpPr/>
          <p:nvPr/>
        </p:nvSpPr>
        <p:spPr>
          <a:xfrm>
            <a:off x="6219540" y="5596919"/>
            <a:ext cx="74917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이코노미조선</a:t>
            </a:r>
            <a:r>
              <a:rPr lang="en-US" altLang="ko-KR" sz="900" dirty="0"/>
              <a:t>(</a:t>
            </a:r>
            <a:r>
              <a:rPr lang="ko-KR" altLang="en-US" sz="900" dirty="0"/>
              <a:t>http://economychosun.com/client/news/view.php?boardName=C01&amp;t_num=13565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 (test)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BFB54F-B269-4BF5-9D07-2B5C0FC2983C}"/>
              </a:ext>
            </a:extLst>
          </p:cNvPr>
          <p:cNvGrpSpPr/>
          <p:nvPr/>
        </p:nvGrpSpPr>
        <p:grpSpPr>
          <a:xfrm>
            <a:off x="600580" y="2766620"/>
            <a:ext cx="10990840" cy="2742331"/>
            <a:chOff x="545378" y="2339254"/>
            <a:chExt cx="11708970" cy="21232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04DD2C-A475-4E84-9FAC-37C2742FF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78" y="2395537"/>
              <a:ext cx="5762625" cy="2066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33EBCC-0B01-472E-BE84-9730A585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748" y="2339254"/>
              <a:ext cx="5943600" cy="20955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33DC54-CF0F-41B7-8914-C6B64CDB05D8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037ACB-75FA-4752-9340-F405CE5095FD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91BA87-2585-44D5-A52D-4693589CD129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Test 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셋에서 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[Gu]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없는 이유는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?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Decision Tree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구축 후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정확도 검증 위함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18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B806CC-8D54-4629-A55B-DF758FBFDD20}"/>
              </a:ext>
            </a:extLst>
          </p:cNvPr>
          <p:cNvSpPr/>
          <p:nvPr/>
        </p:nvSpPr>
        <p:spPr>
          <a:xfrm>
            <a:off x="1530565" y="1636861"/>
            <a:ext cx="3263107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Code(Decision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Tree)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892F8-91FF-492F-A79C-F0863F375BD2}"/>
              </a:ext>
            </a:extLst>
          </p:cNvPr>
          <p:cNvSpPr/>
          <p:nvPr/>
        </p:nvSpPr>
        <p:spPr>
          <a:xfrm>
            <a:off x="1122258" y="3290500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[2]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F10FE-3EE2-4876-82C5-B8393897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3308743"/>
            <a:ext cx="5476875" cy="60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97EBD1-EDA9-402F-BEBA-446BE595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6" y="2196566"/>
            <a:ext cx="5410200" cy="1000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306AAB-0CC1-4800-9F24-3087E2F18907}"/>
              </a:ext>
            </a:extLst>
          </p:cNvPr>
          <p:cNvSpPr/>
          <p:nvPr/>
        </p:nvSpPr>
        <p:spPr>
          <a:xfrm>
            <a:off x="1122258" y="4020870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[3]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021BD-E5CD-43BB-BAB6-E93E1ADF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566" y="4020870"/>
            <a:ext cx="7229475" cy="1171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9FE30D-4179-46EE-B2FD-AE28EABE171F}"/>
              </a:ext>
            </a:extLst>
          </p:cNvPr>
          <p:cNvSpPr/>
          <p:nvPr/>
        </p:nvSpPr>
        <p:spPr>
          <a:xfrm>
            <a:off x="1122258" y="5302262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[3]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A1028-922D-4A57-A5CF-6A183D84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66" y="5319569"/>
            <a:ext cx="51339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51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[4]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892F8-91FF-492F-A79C-F0863F375BD2}"/>
              </a:ext>
            </a:extLst>
          </p:cNvPr>
          <p:cNvSpPr/>
          <p:nvPr/>
        </p:nvSpPr>
        <p:spPr>
          <a:xfrm>
            <a:off x="1122258" y="3123275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[5]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306AAB-0CC1-4800-9F24-3087E2F18907}"/>
              </a:ext>
            </a:extLst>
          </p:cNvPr>
          <p:cNvSpPr/>
          <p:nvPr/>
        </p:nvSpPr>
        <p:spPr>
          <a:xfrm>
            <a:off x="1122258" y="4169041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[6]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31BFD-F331-4A38-ABE5-2F0B232F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2203441"/>
            <a:ext cx="3476625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1296DF-DB24-44A0-BBB3-64E0771F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6" y="3157539"/>
            <a:ext cx="5648325" cy="981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D11528-3C58-4D02-ACC8-DCDF6188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566" y="4169041"/>
            <a:ext cx="5286375" cy="23431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DA0F6-B40A-4338-AE46-DC08431F93A3}"/>
              </a:ext>
            </a:extLst>
          </p:cNvPr>
          <p:cNvSpPr/>
          <p:nvPr/>
        </p:nvSpPr>
        <p:spPr>
          <a:xfrm>
            <a:off x="1530565" y="1636861"/>
            <a:ext cx="3263107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Code(Decision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Tree)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024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B806CC-8D54-4629-A55B-DF758FBFDD20}"/>
              </a:ext>
            </a:extLst>
          </p:cNvPr>
          <p:cNvSpPr/>
          <p:nvPr/>
        </p:nvSpPr>
        <p:spPr>
          <a:xfrm>
            <a:off x="1530566" y="1636861"/>
            <a:ext cx="2995252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Code(test set)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7901B-0C9E-496A-9860-6828C74F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2191443"/>
            <a:ext cx="63817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A164BC-B76D-498A-B697-DE71F051F5F0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Code(train set vs test set)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46005D-8794-4DE5-8BFD-D38F80DC0EC5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48C73-1663-4A84-8285-917BE960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5" y="2173237"/>
            <a:ext cx="6362700" cy="990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9F1B1-5935-4008-8882-F9A6D6EB0C4C}"/>
              </a:ext>
            </a:extLst>
          </p:cNvPr>
          <p:cNvSpPr/>
          <p:nvPr/>
        </p:nvSpPr>
        <p:spPr>
          <a:xfrm>
            <a:off x="1122257" y="323431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[2]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9D3D2-2F21-4378-A368-002B047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5" y="3234317"/>
            <a:ext cx="62198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1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C657D-EB8B-4F63-ABD1-68C5247E0D11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Max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Depth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결정 과정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F189A13F-BB7E-49A9-B6CF-43DEC8BB4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588540"/>
              </p:ext>
            </p:extLst>
          </p:nvPr>
        </p:nvGraphicFramePr>
        <p:xfrm>
          <a:off x="518356" y="2400841"/>
          <a:ext cx="11155288" cy="411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057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3B4F-62E2-46B0-8652-E5F58DA73C79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Depth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별 정확도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B7EA125-C12C-4777-8416-C0C05B95C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998053"/>
              </p:ext>
            </p:extLst>
          </p:nvPr>
        </p:nvGraphicFramePr>
        <p:xfrm>
          <a:off x="1781282" y="2384385"/>
          <a:ext cx="8629435" cy="3788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3464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CCD5D7-23B9-4ADD-9C65-8C491B72882E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Decision Tree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완성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(Depth=3)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DFD257-B84F-45F0-8426-132AC82B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31" y="2170007"/>
            <a:ext cx="4629738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6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CCD5D7-23B9-4ADD-9C65-8C491B72882E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Decision Tree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완성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(Depth=4)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487899-6AFD-40D4-8440-FC3A13F95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0" y="2182576"/>
            <a:ext cx="4740919" cy="44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0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59B3B-51F4-4EB5-AC64-253EFD6FA95B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결과 비교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F7C75B-F9C6-4918-960F-5AB07E18E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25557"/>
              </p:ext>
            </p:extLst>
          </p:nvPr>
        </p:nvGraphicFramePr>
        <p:xfrm>
          <a:off x="2032000" y="2675520"/>
          <a:ext cx="8127999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66194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6223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1921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9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Train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Test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1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(Train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0.968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0.981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6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(Test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0.925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오차 데이터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66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True -&gt; False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61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False -&gt; True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590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70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입점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0E360-9DEC-49B7-9DBB-68BA731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83" y="2799890"/>
            <a:ext cx="3089456" cy="3089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51AA2B-D8AE-46A9-A1D2-FA5D0676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32" y="2825640"/>
            <a:ext cx="4591970" cy="306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29E50D-B3C3-49DE-A824-3A0C0B04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96" y="2799889"/>
            <a:ext cx="2317092" cy="30894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50F4E8-1C76-4CA6-BD20-D95508A25818}"/>
              </a:ext>
            </a:extLst>
          </p:cNvPr>
          <p:cNvSpPr/>
          <p:nvPr/>
        </p:nvSpPr>
        <p:spPr>
          <a:xfrm>
            <a:off x="716437" y="2507530"/>
            <a:ext cx="10614582" cy="3651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FB7FD-70A1-4A72-836C-596229469FFE}"/>
              </a:ext>
            </a:extLst>
          </p:cNvPr>
          <p:cNvSpPr/>
          <p:nvPr/>
        </p:nvSpPr>
        <p:spPr>
          <a:xfrm>
            <a:off x="1561655" y="3042932"/>
            <a:ext cx="9330933" cy="2379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상하이 난징 서로와 </a:t>
            </a:r>
            <a:r>
              <a:rPr lang="ko-KR" altLang="en-US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마오밍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경계에 위치 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높은 접근성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번화한 골목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각인 쉬운 건축물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건물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1600m² 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서비스와 제품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붉은색 계단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SkinVitals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Fusion Beauty, For Beloved One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 독점 판매 브랜드 도임</a:t>
            </a:r>
            <a:endParaRPr lang="en-US" altLang="ko-KR" sz="20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 플랫폼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'(EC Wall), '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메이크업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'(Virtual Makeup Device)</a:t>
            </a:r>
          </a:p>
        </p:txBody>
      </p:sp>
    </p:spTree>
    <p:extLst>
      <p:ext uri="{BB962C8B-B14F-4D97-AF65-F5344CB8AC3E}">
        <p14:creationId xmlns:p14="http://schemas.microsoft.com/office/powerpoint/2010/main" val="4183502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59B3B-51F4-4EB5-AC64-253EFD6FA95B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결과 비교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F7C75B-F9C6-4918-960F-5AB07E18EF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675520"/>
          <a:ext cx="8127999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66194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6223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1921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9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Train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Test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1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(Train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0.968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0.981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6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(Test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0.925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오차 데이터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66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True -&gt; False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61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False -&gt; True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590991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DE541-B692-41C0-9E34-302D707EF0F2}"/>
              </a:ext>
            </a:extLst>
          </p:cNvPr>
          <p:cNvGrpSpPr/>
          <p:nvPr/>
        </p:nvGrpSpPr>
        <p:grpSpPr>
          <a:xfrm>
            <a:off x="-10866" y="1628975"/>
            <a:ext cx="12202866" cy="5245100"/>
            <a:chOff x="-377672" y="1739900"/>
            <a:chExt cx="12202866" cy="52451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E1BDF5-FC46-4C52-93D4-6B7BD888DB82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E4714F-244A-4510-8EF6-B38EB9E23F72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Depth = 4 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의 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Decision Tree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를 선택</a:t>
              </a:r>
              <a:endParaRPr lang="en-US" altLang="ko-KR" sz="24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377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ADA503-8522-4538-8995-432AC85D3BC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0FF53-3DE6-4DAB-AEF0-79EAA5F97714}"/>
              </a:ext>
            </a:extLst>
          </p:cNvPr>
          <p:cNvSpPr txBox="1"/>
          <p:nvPr/>
        </p:nvSpPr>
        <p:spPr>
          <a:xfrm>
            <a:off x="2021514" y="51669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EC28-CCCB-4EEF-B2AB-1FFA8BEEFEB4}"/>
              </a:ext>
            </a:extLst>
          </p:cNvPr>
          <p:cNvSpPr txBox="1"/>
          <p:nvPr/>
        </p:nvSpPr>
        <p:spPr>
          <a:xfrm>
            <a:off x="1153064" y="3571545"/>
            <a:ext cx="988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““ </a:t>
            </a:r>
            <a:r>
              <a:rPr lang="ko-KR" altLang="en-US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국내 입점 시 최적의 입지는 </a:t>
            </a:r>
            <a:r>
              <a:rPr lang="ko-KR" altLang="en-US" sz="32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강남구</a:t>
            </a:r>
            <a:r>
              <a:rPr lang="ko-KR" altLang="en-US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</a:t>
            </a:r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””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7F47-24B8-4529-B105-3E7A1ACD3BDD}"/>
              </a:ext>
            </a:extLst>
          </p:cNvPr>
          <p:cNvSpPr txBox="1"/>
          <p:nvPr/>
        </p:nvSpPr>
        <p:spPr>
          <a:xfrm>
            <a:off x="2421147" y="3013502"/>
            <a:ext cx="7349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데이터셋의 수치와 의사결정모델의 분석결과</a:t>
            </a:r>
          </a:p>
        </p:txBody>
      </p:sp>
    </p:spTree>
    <p:extLst>
      <p:ext uri="{BB962C8B-B14F-4D97-AF65-F5344CB8AC3E}">
        <p14:creationId xmlns:p14="http://schemas.microsoft.com/office/powerpoint/2010/main" val="121193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>
            <a:cxnSpLocks/>
          </p:cNvCxnSpPr>
          <p:nvPr/>
        </p:nvCxnSpPr>
        <p:spPr>
          <a:xfrm>
            <a:off x="0" y="519432"/>
            <a:ext cx="311831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5B6E06-F113-4E86-99A8-1DB9AF030B91}"/>
              </a:ext>
            </a:extLst>
          </p:cNvPr>
          <p:cNvSpPr/>
          <p:nvPr/>
        </p:nvSpPr>
        <p:spPr>
          <a:xfrm>
            <a:off x="1312326" y="2157732"/>
            <a:ext cx="9567347" cy="2536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공공데이터포털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(https://www.data.go.kr/)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국가통계포털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(http://kosis.kr/index/index.do)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열린데이터광장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(https://data.seoul.go.kr/)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소상공인마당 (http://www.sbiz.or.kr/sup/main.do)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2559-36EC-4374-8DC3-AA5B0C8FD4EF}"/>
              </a:ext>
            </a:extLst>
          </p:cNvPr>
          <p:cNvSpPr txBox="1"/>
          <p:nvPr/>
        </p:nvSpPr>
        <p:spPr>
          <a:xfrm>
            <a:off x="588433" y="516697"/>
            <a:ext cx="393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출처 사이트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96748" y="2921168"/>
            <a:ext cx="4598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C39FF-04AC-47E4-BFA7-3DE61CD23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00" y="2580376"/>
            <a:ext cx="5097536" cy="3474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한국 입점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0E234-9202-4DD2-87F9-4A9B3AF0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69" y="2265293"/>
            <a:ext cx="3587023" cy="3789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A3651-070C-4554-B1CD-3C2BAB02502C}"/>
              </a:ext>
            </a:extLst>
          </p:cNvPr>
          <p:cNvSpPr txBox="1"/>
          <p:nvPr/>
        </p:nvSpPr>
        <p:spPr>
          <a:xfrm>
            <a:off x="2080773" y="6033526"/>
            <a:ext cx="4293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HUFFPOST(https://www.huffingtonpost.kr/entry/sephora-korea_kr_5b31d736e4b0b5e692f0d623)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BA630-F6F4-47E8-BC58-C684BF820A14}"/>
              </a:ext>
            </a:extLst>
          </p:cNvPr>
          <p:cNvSpPr txBox="1"/>
          <p:nvPr/>
        </p:nvSpPr>
        <p:spPr>
          <a:xfrm>
            <a:off x="7768562" y="6033525"/>
            <a:ext cx="2834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서울경제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(https://www.sedaily.com/NewsView/1S0Z022FX5)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</p:spTree>
    <p:extLst>
      <p:ext uri="{BB962C8B-B14F-4D97-AF65-F5344CB8AC3E}">
        <p14:creationId xmlns:p14="http://schemas.microsoft.com/office/powerpoint/2010/main" val="18514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5000" y="2474891"/>
            <a:ext cx="4577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241920-822C-43E8-B4C0-0DEF61177266}"/>
              </a:ext>
            </a:extLst>
          </p:cNvPr>
          <p:cNvSpPr txBox="1"/>
          <p:nvPr/>
        </p:nvSpPr>
        <p:spPr>
          <a:xfrm>
            <a:off x="101600" y="158119"/>
            <a:ext cx="109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15B956-A477-431E-B22D-8457B2D3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47987"/>
              </p:ext>
            </p:extLst>
          </p:nvPr>
        </p:nvGraphicFramePr>
        <p:xfrm>
          <a:off x="824970" y="1932827"/>
          <a:ext cx="10542060" cy="45929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81544">
                  <a:extLst>
                    <a:ext uri="{9D8B030D-6E8A-4147-A177-3AD203B41FA5}">
                      <a16:colId xmlns:a16="http://schemas.microsoft.com/office/drawing/2014/main" val="3247388607"/>
                    </a:ext>
                  </a:extLst>
                </a:gridCol>
                <a:gridCol w="6960516">
                  <a:extLst>
                    <a:ext uri="{9D8B030D-6E8A-4147-A177-3AD203B41FA5}">
                      <a16:colId xmlns:a16="http://schemas.microsoft.com/office/drawing/2014/main" val="3349584906"/>
                    </a:ext>
                  </a:extLst>
                </a:gridCol>
              </a:tblGrid>
              <a:tr h="401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497867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유동인구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유동인구 수가 많은 곳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접근성 높음</a:t>
                      </a:r>
                      <a:endParaRPr lang="en-US" altLang="ko-KR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535783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지하철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지역별 </a:t>
                      </a:r>
                      <a:r>
                        <a:rPr lang="ko-KR" altLang="en-US" sz="1400" b="1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승하차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인원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지하철 </a:t>
                      </a:r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승하차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인원 많은 곳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접근성이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14961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인구 이동률 및 인구 이동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인구증감률이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높은 곳 → 시장 활성화 가능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5811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자치구단위 서울 생활인구</a:t>
                      </a:r>
                      <a:r>
                        <a:rPr lang="en-US" altLang="ko-KR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내국인</a:t>
                      </a:r>
                      <a:r>
                        <a:rPr lang="en-US" altLang="ko-KR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실 생활 인원 파악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접근성 유리한 고객층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94647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추정매출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매출이 높은 지역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많은 고객이 존재하는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4480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점포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화장품 소매업소 개수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144397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창업위험지표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기존 국내에 없던 세포라는 창업과 유사하다 판단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551683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상권별</a:t>
                      </a: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중대형 상가 임대료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해외에서 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 내외를 차지하는 세포라 입점 가능 매장 크기</a:t>
                      </a:r>
                      <a:endParaRPr lang="en-US" altLang="ko-KR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9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B36FC7-D340-4495-A982-4D9BC1992C4C}"/>
              </a:ext>
            </a:extLst>
          </p:cNvPr>
          <p:cNvSpPr txBox="1"/>
          <p:nvPr/>
        </p:nvSpPr>
        <p:spPr>
          <a:xfrm>
            <a:off x="809644" y="516697"/>
            <a:ext cx="34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소개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3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1889</Words>
  <Application>Microsoft Office PowerPoint</Application>
  <PresentationFormat>와이드스크린</PresentationFormat>
  <Paragraphs>409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맑은 고딕</vt:lpstr>
      <vt:lpstr>경기천년제목 Light</vt:lpstr>
      <vt:lpstr>Wingdings</vt:lpstr>
      <vt:lpstr>배달의민족 주아</vt:lpstr>
      <vt:lpstr>Arial</vt:lpstr>
      <vt:lpstr>경기천년제목 Medium</vt:lpstr>
      <vt:lpstr>경기천년제목V Bold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pppp</cp:lastModifiedBy>
  <cp:revision>462</cp:revision>
  <dcterms:created xsi:type="dcterms:W3CDTF">2015-07-07T04:48:58Z</dcterms:created>
  <dcterms:modified xsi:type="dcterms:W3CDTF">2018-12-17T18:40:06Z</dcterms:modified>
</cp:coreProperties>
</file>